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omments/modernComment_100_D80CEDE7.xml" ContentType="application/vnd.ms-powerpoint.comment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omments/modernComment_106_4D6CDD5F.xml" ContentType="application/vnd.ms-powerpoint.comment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comments/modernComment_102_2730644F.xml" ContentType="application/vnd.ms-powerpoint.comment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comments/modernComment_103_C5DFBBCC.xml" ContentType="application/vnd.ms-powerpoint.comment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comments/modernComment_10A_D94E0A99.xml" ContentType="application/vnd.ms-powerpoint.comment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comments/modernComment_109_8B8DE7FE.xml" ContentType="application/vnd.ms-powerpoint.comment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comments/modernComment_10C_48D1A373.xml" ContentType="application/vnd.ms-powerpoint.comment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comments/modernComment_108_20DAA5B5.xml" ContentType="application/vnd.ms-powerpoint.comment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1" r:id="rId6"/>
    <p:sldId id="262" r:id="rId7"/>
    <p:sldId id="258" r:id="rId8"/>
    <p:sldId id="259" r:id="rId9"/>
    <p:sldId id="260" r:id="rId10"/>
    <p:sldId id="266" r:id="rId11"/>
    <p:sldId id="265" r:id="rId12"/>
    <p:sldId id="268" r:id="rId13"/>
    <p:sldId id="264" r:id="rId14"/>
    <p:sldId id="269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933F10F-281D-04A3-A37A-F37F69867614}" name="Siri Halvorsen" initials="SH" userId="S::mo-sirhal@lofoten.nu::3bbf9bd7-0ce0-4e33-8fcb-6d5ac5fde323" providerId="AD"/>
  <p188:author id="{A63DE6D0-8704-67F7-DD43-666C505F3E0A}" name="Hanna Sverdrup" initials="HS" userId="S::mo-hansve@lofoten.nu::8e73df7c-a6e7-4c18-aca8-e45ab177e3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4E63F0-6E8D-47D4-A756-DAC8BEDD10D5}" v="2" dt="2023-11-27T13:00:22.3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ri Halvorsen" userId="3bbf9bd7-0ce0-4e33-8fcb-6d5ac5fde323" providerId="ADAL" clId="{FA4E63F0-6E8D-47D4-A756-DAC8BEDD10D5}"/>
    <pc:docChg chg="custSel addSld modSld">
      <pc:chgData name="Siri Halvorsen" userId="3bbf9bd7-0ce0-4e33-8fcb-6d5ac5fde323" providerId="ADAL" clId="{FA4E63F0-6E8D-47D4-A756-DAC8BEDD10D5}" dt="2023-11-27T13:01:50.967" v="130" actId="20577"/>
      <pc:docMkLst>
        <pc:docMk/>
      </pc:docMkLst>
      <pc:sldChg chg="addSp modSp new mod setBg">
        <pc:chgData name="Siri Halvorsen" userId="3bbf9bd7-0ce0-4e33-8fcb-6d5ac5fde323" providerId="ADAL" clId="{FA4E63F0-6E8D-47D4-A756-DAC8BEDD10D5}" dt="2023-11-27T13:01:50.967" v="130" actId="20577"/>
        <pc:sldMkLst>
          <pc:docMk/>
          <pc:sldMk cId="4119336650" sldId="269"/>
        </pc:sldMkLst>
        <pc:spChg chg="mod">
          <ac:chgData name="Siri Halvorsen" userId="3bbf9bd7-0ce0-4e33-8fcb-6d5ac5fde323" providerId="ADAL" clId="{FA4E63F0-6E8D-47D4-A756-DAC8BEDD10D5}" dt="2023-11-27T13:00:59.746" v="7" actId="26606"/>
          <ac:spMkLst>
            <pc:docMk/>
            <pc:sldMk cId="4119336650" sldId="269"/>
            <ac:spMk id="2" creationId="{31735CB0-C944-4FC0-9C08-D5EE6F29511F}"/>
          </ac:spMkLst>
        </pc:spChg>
        <pc:spChg chg="mod">
          <ac:chgData name="Siri Halvorsen" userId="3bbf9bd7-0ce0-4e33-8fcb-6d5ac5fde323" providerId="ADAL" clId="{FA4E63F0-6E8D-47D4-A756-DAC8BEDD10D5}" dt="2023-11-27T13:01:50.967" v="130" actId="20577"/>
          <ac:spMkLst>
            <pc:docMk/>
            <pc:sldMk cId="4119336650" sldId="269"/>
            <ac:spMk id="3" creationId="{B034D202-450D-438A-9B00-D31323E46657}"/>
          </ac:spMkLst>
        </pc:spChg>
        <pc:picChg chg="add mod">
          <ac:chgData name="Siri Halvorsen" userId="3bbf9bd7-0ce0-4e33-8fcb-6d5ac5fde323" providerId="ADAL" clId="{FA4E63F0-6E8D-47D4-A756-DAC8BEDD10D5}" dt="2023-11-27T13:00:59.746" v="7" actId="26606"/>
          <ac:picMkLst>
            <pc:docMk/>
            <pc:sldMk cId="4119336650" sldId="269"/>
            <ac:picMk id="1026" creationId="{8E99D208-A29C-4A6E-8E35-031B7784E049}"/>
          </ac:picMkLst>
        </pc:picChg>
      </pc:sldChg>
    </pc:docChg>
  </pc:docChgLst>
</pc:chgInfo>
</file>

<file path=ppt/comments/modernComment_100_D80CEDE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FC85686-4EC6-42AA-91C4-4BFA4A7C0D37}" authorId="{A63DE6D0-8704-67F7-DD43-666C505F3E0A}" created="2023-11-23T10:59:56.590">
    <pc:sldMkLst xmlns:pc="http://schemas.microsoft.com/office/powerpoint/2013/main/command">
      <pc:docMk/>
      <pc:sldMk cId="3624725991" sldId="256"/>
    </pc:sldMkLst>
    <p188:txBody>
      <a:bodyPr/>
      <a:lstStyle/>
      <a:p>
        <a:r>
          <a:rPr lang="nb-NO"/>
          <a:t>Tips: Ha med årstall/dato</a:t>
        </a:r>
      </a:p>
    </p188:txBody>
  </p188:cm>
</p188:cmLst>
</file>

<file path=ppt/comments/modernComment_102_2730644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DBF2514-6D63-4D97-A629-1E0C9B948282}" authorId="{A63DE6D0-8704-67F7-DD43-666C505F3E0A}" created="2023-11-23T11:02:10.746">
    <pc:sldMkLst xmlns:pc="http://schemas.microsoft.com/office/powerpoint/2013/main/command">
      <pc:docMk/>
      <pc:sldMk cId="657482831" sldId="258"/>
    </pc:sldMkLst>
    <p188:replyLst>
      <p188:reply id="{B7E449E2-541D-4345-BAC7-373A6F9E9C46}" authorId="{A933F10F-281D-04A3-A37A-F37F69867614}" created="2023-11-26T13:25:48.823">
        <p188:txBody>
          <a:bodyPr/>
          <a:lstStyle/>
          <a:p>
            <a:r>
              <a:rPr lang="nb-NO"/>
              <a:t>For  at en kommune skal være "enkel" å drifte skal behovsindeks være så nær 1 som mulig. Moskenes har eksempelvis høyt antall eldre og lavt antall barn i skole/barnehage. ( for spesielt interesserte kan en gå inn å se hvordan disse kriteriene er vektet- men her begynner det å bli komplisert..)</a:t>
            </a:r>
          </a:p>
        </p188:txBody>
      </p188:reply>
    </p188:replyLst>
    <p188:txBody>
      <a:bodyPr/>
      <a:lstStyle/>
      <a:p>
        <a:r>
          <a:rPr lang="nb-NO"/>
          <a:t>Hvilke tall er det for MK på behovsindeks?</a:t>
        </a:r>
      </a:p>
    </p188:txBody>
  </p188:cm>
</p188:cmLst>
</file>

<file path=ppt/comments/modernComment_103_C5DFBBC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4295C2F-C4B9-4016-A3F5-E423907FDFAC}" authorId="{A63DE6D0-8704-67F7-DD43-666C505F3E0A}" created="2023-11-23T11:02:37.958">
    <pc:sldMkLst xmlns:pc="http://schemas.microsoft.com/office/powerpoint/2013/main/command">
      <pc:docMk/>
      <pc:sldMk cId="3319774156" sldId="259"/>
    </pc:sldMkLst>
    <p188:txBody>
      <a:bodyPr/>
      <a:lstStyle/>
      <a:p>
        <a:r>
          <a:rPr lang="nb-NO"/>
          <a:t>Liker denne veldig godt</a:t>
        </a:r>
      </a:p>
    </p188:txBody>
  </p188:cm>
</p188:cmLst>
</file>

<file path=ppt/comments/modernComment_106_4D6CDD5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E76A465-98C9-472D-B872-775B39C9B2BB}" authorId="{A63DE6D0-8704-67F7-DD43-666C505F3E0A}" created="2023-11-23T11:01:32.145">
    <pc:sldMkLst xmlns:pc="http://schemas.microsoft.com/office/powerpoint/2013/main/command">
      <pc:docMk/>
      <pc:sldMk cId="1298980191" sldId="262"/>
    </pc:sldMkLst>
    <p188:replyLst>
      <p188:reply id="{4E4293CA-A867-4320-B336-15DC65354CB6}" authorId="{A933F10F-281D-04A3-A37A-F37F69867614}" created="2023-11-26T13:20:15.618">
        <p188:txBody>
          <a:bodyPr/>
          <a:lstStyle/>
          <a:p>
            <a:r>
              <a:rPr lang="nb-NO"/>
              <a:t>Se kortfilm Om inntektssystemet. Og hvis du vil se spesifikt for Moskenes kan du gå inn på lenken Frie inntekter 2024- sjekk om flmen på 2-3 min kan brukes. </a:t>
            </a:r>
          </a:p>
        </p188:txBody>
      </p188:reply>
    </p188:replyLst>
    <p188:txBody>
      <a:bodyPr/>
      <a:lstStyle/>
      <a:p>
        <a:r>
          <a:rPr lang="nb-NO"/>
          <a:t>Denne kan misforstås, ville hatt med noen punkt om hva skatteintektene brukes til lokalt så det ikke ser ut som vi kan omdisponere fritt</a:t>
        </a:r>
      </a:p>
    </p188:txBody>
  </p188:cm>
</p188:cmLst>
</file>

<file path=ppt/comments/modernComment_108_20DAA5B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D0ED966-C8D6-4AD6-9096-5633B41DBF41}" authorId="{A63DE6D0-8704-67F7-DD43-666C505F3E0A}" created="2023-11-23T11:06:48.653">
    <pc:sldMkLst xmlns:pc="http://schemas.microsoft.com/office/powerpoint/2013/main/command">
      <pc:docMk/>
      <pc:sldMk cId="551200181" sldId="264"/>
    </pc:sldMkLst>
    <p188:replyLst>
      <p188:reply id="{29830645-AE59-49BC-B72C-76C6138FC348}" authorId="{A933F10F-281D-04A3-A37A-F37F69867614}" created="2023-11-26T13:33:18.738">
        <p188:txBody>
          <a:bodyPr/>
          <a:lstStyle/>
          <a:p>
            <a:r>
              <a:rPr lang="nb-NO"/>
              <a:t>Det har vi ikke pr i dag. </a:t>
            </a:r>
          </a:p>
        </p188:txBody>
      </p188:reply>
    </p188:replyLst>
    <p188:txBody>
      <a:bodyPr/>
      <a:lstStyle/>
      <a:p>
        <a:r>
          <a:rPr lang="nb-NO"/>
          <a:t>Har vi noen penger på fond?</a:t>
        </a:r>
      </a:p>
    </p188:txBody>
  </p188:cm>
</p188:cmLst>
</file>

<file path=ppt/comments/modernComment_109_8B8DE7FE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43189F3-4230-4586-AE19-6BF81B32C2DF}" authorId="{A63DE6D0-8704-67F7-DD43-666C505F3E0A}" created="2023-11-23T11:04:33.637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341332990" sldId="265"/>
      <ac:spMk id="3" creationId="{2312EE28-5E3F-40B2-B68A-F7D78A270916}"/>
    </ac:deMkLst>
    <p188:txBody>
      <a:bodyPr/>
      <a:lstStyle/>
      <a:p>
        <a:r>
          <a:rPr lang="nb-NO"/>
          <a:t>Lønn - ha med vikarkostnader her og at det ikke føres på samme plass fra 2024?</a:t>
        </a:r>
      </a:p>
    </p188:txBody>
  </p188:cm>
</p188:cmLst>
</file>

<file path=ppt/comments/modernComment_10A_D94E0A9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1D2BC8C-1929-4267-A680-5118FBC87CE5}" authorId="{A63DE6D0-8704-67F7-DD43-666C505F3E0A}" created="2023-11-23T11:03:34.998">
    <pc:sldMkLst xmlns:pc="http://schemas.microsoft.com/office/powerpoint/2013/main/command">
      <pc:docMk/>
      <pc:sldMk cId="3645770393" sldId="266"/>
    </pc:sldMkLst>
    <p188:replyLst>
      <p188:reply id="{F9159FE4-F0D5-482A-8770-5D9816983826}" authorId="{A933F10F-281D-04A3-A37A-F37F69867614}" created="2023-11-26T13:26:29.009">
        <p188:txBody>
          <a:bodyPr/>
          <a:lstStyle/>
          <a:p>
            <a:r>
              <a:rPr lang="nb-NO"/>
              <a:t>Fleste her er vakante stillinger i PLO, resten er i Oppvekst grunnet nedgang i antall elever. </a:t>
            </a:r>
          </a:p>
        </p188:txBody>
      </p188:reply>
    </p188:replyLst>
    <p188:txBody>
      <a:bodyPr/>
      <a:lstStyle/>
      <a:p>
        <a:r>
          <a:rPr lang="nb-NO"/>
          <a:t>Regner med du kommer til å forklare muntlig nedgangen i antall stillinger?</a:t>
        </a:r>
      </a:p>
    </p188:txBody>
  </p188:cm>
</p188:cmLst>
</file>

<file path=ppt/comments/modernComment_10C_48D1A37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0F4878C-3060-4E24-937F-A4D4CD0C8714}" authorId="{A63DE6D0-8704-67F7-DD43-666C505F3E0A}" created="2023-11-23T11:05:49.971">
    <pc:sldMkLst xmlns:pc="http://schemas.microsoft.com/office/powerpoint/2013/main/command">
      <pc:docMk/>
      <pc:sldMk cId="1221698419" sldId="268"/>
    </pc:sldMkLst>
    <p188:replyLst>
      <p188:reply id="{F07D2B65-B6CA-41B6-B241-D32188910B14}" authorId="{A933F10F-281D-04A3-A37A-F37F69867614}" created="2023-11-26T13:28:08.950">
        <p188:txBody>
          <a:bodyPr/>
          <a:lstStyle/>
          <a:p>
            <a:r>
              <a:rPr lang="nb-NO"/>
              <a:t>Inntekter på parkering skal føres i driftsbudsjettet på lik linje som brukerbetalinger</a:t>
            </a:r>
          </a:p>
        </p188:txBody>
      </p188:reply>
    </p188:replyLst>
    <p188:txBody>
      <a:bodyPr/>
      <a:lstStyle/>
      <a:p>
        <a:r>
          <a:rPr lang="nb-NO"/>
          <a:t>Skal inntektene på parkering være under driftsutgifter på teknisk?</a:t>
        </a:r>
      </a:p>
    </p188:txBody>
  </p188:cm>
</p188:cmLst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sv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sv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F1E2D5-9E41-496E-AC00-768277CD3DD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A07304B0-09E7-4E46-86C6-9A0988CF8E45}">
      <dgm:prSet/>
      <dgm:spPr/>
      <dgm:t>
        <a:bodyPr/>
        <a:lstStyle/>
        <a:p>
          <a:pPr>
            <a:lnSpc>
              <a:spcPct val="100000"/>
            </a:lnSpc>
          </a:pPr>
          <a:r>
            <a:rPr lang="nb-NO"/>
            <a:t>Går budsjettet i balanse?</a:t>
          </a:r>
          <a:endParaRPr lang="en-US"/>
        </a:p>
      </dgm:t>
    </dgm:pt>
    <dgm:pt modelId="{718A3E82-A3FE-4CC1-9EB0-06AE705CD998}" type="parTrans" cxnId="{7BF43877-AA9B-4058-93C0-320D899BA261}">
      <dgm:prSet/>
      <dgm:spPr/>
      <dgm:t>
        <a:bodyPr/>
        <a:lstStyle/>
        <a:p>
          <a:endParaRPr lang="en-US"/>
        </a:p>
      </dgm:t>
    </dgm:pt>
    <dgm:pt modelId="{386A41CC-DF6D-4681-A492-CE8BAC4072F2}" type="sibTrans" cxnId="{7BF43877-AA9B-4058-93C0-320D899BA261}">
      <dgm:prSet/>
      <dgm:spPr/>
      <dgm:t>
        <a:bodyPr/>
        <a:lstStyle/>
        <a:p>
          <a:endParaRPr lang="en-US"/>
        </a:p>
      </dgm:t>
    </dgm:pt>
    <dgm:pt modelId="{1F729512-DFEB-4237-8C4C-A3F9622994D6}">
      <dgm:prSet/>
      <dgm:spPr/>
      <dgm:t>
        <a:bodyPr/>
        <a:lstStyle/>
        <a:p>
          <a:pPr>
            <a:lnSpc>
              <a:spcPct val="100000"/>
            </a:lnSpc>
          </a:pPr>
          <a:r>
            <a:rPr lang="nb-NO"/>
            <a:t>Hva brukte vi i fjor? (Realistisk budsjettering ut fra tidligere regnskap)</a:t>
          </a:r>
          <a:endParaRPr lang="en-US"/>
        </a:p>
      </dgm:t>
    </dgm:pt>
    <dgm:pt modelId="{8F976DE4-6005-46F1-8943-B17602F62CF7}" type="parTrans" cxnId="{5625AA59-C1CC-4C65-9417-924DC51AA858}">
      <dgm:prSet/>
      <dgm:spPr/>
      <dgm:t>
        <a:bodyPr/>
        <a:lstStyle/>
        <a:p>
          <a:endParaRPr lang="en-US"/>
        </a:p>
      </dgm:t>
    </dgm:pt>
    <dgm:pt modelId="{2F1ADCB5-CCFD-43B2-9DCF-71854ABCCB5D}" type="sibTrans" cxnId="{5625AA59-C1CC-4C65-9417-924DC51AA858}">
      <dgm:prSet/>
      <dgm:spPr/>
      <dgm:t>
        <a:bodyPr/>
        <a:lstStyle/>
        <a:p>
          <a:endParaRPr lang="en-US"/>
        </a:p>
      </dgm:t>
    </dgm:pt>
    <dgm:pt modelId="{2821C86F-5D28-4790-BE30-F79DBBF0B819}">
      <dgm:prSet/>
      <dgm:spPr/>
      <dgm:t>
        <a:bodyPr/>
        <a:lstStyle/>
        <a:p>
          <a:pPr>
            <a:lnSpc>
              <a:spcPct val="100000"/>
            </a:lnSpc>
          </a:pPr>
          <a:r>
            <a:rPr lang="nb-NO"/>
            <a:t>Høyrisikoprosjekter (ikke håp at inntektene blir større- her Må vi vite at de faktisk blir det)</a:t>
          </a:r>
          <a:endParaRPr lang="en-US"/>
        </a:p>
      </dgm:t>
    </dgm:pt>
    <dgm:pt modelId="{93D9FD45-414C-4DC5-85D2-4CC40442E9E4}" type="parTrans" cxnId="{F4016704-B32D-4C77-A7B8-6AB3B20E628E}">
      <dgm:prSet/>
      <dgm:spPr/>
      <dgm:t>
        <a:bodyPr/>
        <a:lstStyle/>
        <a:p>
          <a:endParaRPr lang="en-US"/>
        </a:p>
      </dgm:t>
    </dgm:pt>
    <dgm:pt modelId="{69DF3BC5-7A92-41FF-9741-93449375E6AC}" type="sibTrans" cxnId="{F4016704-B32D-4C77-A7B8-6AB3B20E628E}">
      <dgm:prSet/>
      <dgm:spPr/>
      <dgm:t>
        <a:bodyPr/>
        <a:lstStyle/>
        <a:p>
          <a:endParaRPr lang="en-US"/>
        </a:p>
      </dgm:t>
    </dgm:pt>
    <dgm:pt modelId="{345ED3F4-9FBD-461D-9A31-BE735B5856FF}">
      <dgm:prSet/>
      <dgm:spPr/>
      <dgm:t>
        <a:bodyPr/>
        <a:lstStyle/>
        <a:p>
          <a:pPr>
            <a:lnSpc>
              <a:spcPct val="100000"/>
            </a:lnSpc>
          </a:pPr>
          <a:r>
            <a:rPr lang="nb-NO"/>
            <a:t>Er tjenestene gode nok, holder vi oss innenfor lov og avtaleverk? </a:t>
          </a:r>
          <a:endParaRPr lang="en-US"/>
        </a:p>
      </dgm:t>
    </dgm:pt>
    <dgm:pt modelId="{FC291C5E-947B-4283-84C4-D1733E600413}" type="parTrans" cxnId="{C463C809-12A4-4FC3-928E-4014EBEE1F18}">
      <dgm:prSet/>
      <dgm:spPr/>
      <dgm:t>
        <a:bodyPr/>
        <a:lstStyle/>
        <a:p>
          <a:endParaRPr lang="en-US"/>
        </a:p>
      </dgm:t>
    </dgm:pt>
    <dgm:pt modelId="{62C8F791-0422-4A24-93FD-4DFCB810B543}" type="sibTrans" cxnId="{C463C809-12A4-4FC3-928E-4014EBEE1F18}">
      <dgm:prSet/>
      <dgm:spPr/>
      <dgm:t>
        <a:bodyPr/>
        <a:lstStyle/>
        <a:p>
          <a:endParaRPr lang="en-US"/>
        </a:p>
      </dgm:t>
    </dgm:pt>
    <dgm:pt modelId="{96AE0F04-E94F-4238-851C-40513C894AB8}">
      <dgm:prSet/>
      <dgm:spPr/>
      <dgm:t>
        <a:bodyPr/>
        <a:lstStyle/>
        <a:p>
          <a:pPr>
            <a:lnSpc>
              <a:spcPct val="100000"/>
            </a:lnSpc>
          </a:pPr>
          <a:r>
            <a:rPr lang="nb-NO"/>
            <a:t>Forstår du budsjettet? Vi skal forstå budsjettet internt i organisasjonen, men det skal være enkelt for innbyggere å forstå hovedtrekk og tall i budsjettet. </a:t>
          </a:r>
          <a:endParaRPr lang="en-US"/>
        </a:p>
      </dgm:t>
    </dgm:pt>
    <dgm:pt modelId="{02446AA4-6F47-4874-9DEF-EC1765CE3B7F}" type="parTrans" cxnId="{ADC9A8B1-4B15-4155-87FD-C17B7CE71B3A}">
      <dgm:prSet/>
      <dgm:spPr/>
      <dgm:t>
        <a:bodyPr/>
        <a:lstStyle/>
        <a:p>
          <a:endParaRPr lang="en-US"/>
        </a:p>
      </dgm:t>
    </dgm:pt>
    <dgm:pt modelId="{9A202ECE-B557-4AF2-BEC2-D919404F39FF}" type="sibTrans" cxnId="{ADC9A8B1-4B15-4155-87FD-C17B7CE71B3A}">
      <dgm:prSet/>
      <dgm:spPr/>
      <dgm:t>
        <a:bodyPr/>
        <a:lstStyle/>
        <a:p>
          <a:endParaRPr lang="en-US"/>
        </a:p>
      </dgm:t>
    </dgm:pt>
    <dgm:pt modelId="{D5B7135F-D949-4548-B168-9F7F71EBC5F6}" type="pres">
      <dgm:prSet presAssocID="{06F1E2D5-9E41-496E-AC00-768277CD3DD7}" presName="root" presStyleCnt="0">
        <dgm:presLayoutVars>
          <dgm:dir/>
          <dgm:resizeHandles val="exact"/>
        </dgm:presLayoutVars>
      </dgm:prSet>
      <dgm:spPr/>
    </dgm:pt>
    <dgm:pt modelId="{DAC2A31A-3399-4CF7-B3DE-78C00630D956}" type="pres">
      <dgm:prSet presAssocID="{A07304B0-09E7-4E46-86C6-9A0988CF8E45}" presName="compNode" presStyleCnt="0"/>
      <dgm:spPr/>
    </dgm:pt>
    <dgm:pt modelId="{6D2DE96F-CB32-44BD-9544-4C952E6F9916}" type="pres">
      <dgm:prSet presAssocID="{A07304B0-09E7-4E46-86C6-9A0988CF8E45}" presName="bgRect" presStyleLbl="bgShp" presStyleIdx="0" presStyleCnt="5"/>
      <dgm:spPr/>
    </dgm:pt>
    <dgm:pt modelId="{A69818AE-0F74-4696-B129-B2EC5873D489}" type="pres">
      <dgm:prSet presAssocID="{A07304B0-09E7-4E46-86C6-9A0988CF8E45}" presName="iconRect" presStyleLbl="node1" presStyleIdx="0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A266CE81-F59C-4013-ADAF-8036C2E13C72}" type="pres">
      <dgm:prSet presAssocID="{A07304B0-09E7-4E46-86C6-9A0988CF8E45}" presName="spaceRect" presStyleCnt="0"/>
      <dgm:spPr/>
    </dgm:pt>
    <dgm:pt modelId="{3C4325D4-AF5A-4E37-B745-18EF03182EE9}" type="pres">
      <dgm:prSet presAssocID="{A07304B0-09E7-4E46-86C6-9A0988CF8E45}" presName="parTx" presStyleLbl="revTx" presStyleIdx="0" presStyleCnt="5">
        <dgm:presLayoutVars>
          <dgm:chMax val="0"/>
          <dgm:chPref val="0"/>
        </dgm:presLayoutVars>
      </dgm:prSet>
      <dgm:spPr/>
    </dgm:pt>
    <dgm:pt modelId="{E0D6C574-D8B5-4C49-ACC7-D542B3AB91CB}" type="pres">
      <dgm:prSet presAssocID="{386A41CC-DF6D-4681-A492-CE8BAC4072F2}" presName="sibTrans" presStyleCnt="0"/>
      <dgm:spPr/>
    </dgm:pt>
    <dgm:pt modelId="{7E77B7B4-FEB6-447C-81A9-7BB40013BCA7}" type="pres">
      <dgm:prSet presAssocID="{1F729512-DFEB-4237-8C4C-A3F9622994D6}" presName="compNode" presStyleCnt="0"/>
      <dgm:spPr/>
    </dgm:pt>
    <dgm:pt modelId="{05384EFE-051C-4341-BA7C-7E717517102D}" type="pres">
      <dgm:prSet presAssocID="{1F729512-DFEB-4237-8C4C-A3F9622994D6}" presName="bgRect" presStyleLbl="bgShp" presStyleIdx="1" presStyleCnt="5"/>
      <dgm:spPr/>
    </dgm:pt>
    <dgm:pt modelId="{C04ED389-8538-4900-9D5B-4ED2846C63A2}" type="pres">
      <dgm:prSet presAssocID="{1F729512-DFEB-4237-8C4C-A3F9622994D6}" presName="iconRect" presStyleLbl="node1" presStyleIdx="1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alkulator"/>
        </a:ext>
      </dgm:extLst>
    </dgm:pt>
    <dgm:pt modelId="{AD4DD3B1-8B93-4359-A8B4-A7170F35DC23}" type="pres">
      <dgm:prSet presAssocID="{1F729512-DFEB-4237-8C4C-A3F9622994D6}" presName="spaceRect" presStyleCnt="0"/>
      <dgm:spPr/>
    </dgm:pt>
    <dgm:pt modelId="{99BA9165-770B-49AD-B194-CAF4B7EEF455}" type="pres">
      <dgm:prSet presAssocID="{1F729512-DFEB-4237-8C4C-A3F9622994D6}" presName="parTx" presStyleLbl="revTx" presStyleIdx="1" presStyleCnt="5">
        <dgm:presLayoutVars>
          <dgm:chMax val="0"/>
          <dgm:chPref val="0"/>
        </dgm:presLayoutVars>
      </dgm:prSet>
      <dgm:spPr/>
    </dgm:pt>
    <dgm:pt modelId="{8DD2DBBF-F50D-413E-A7EE-AA5D92A01DFA}" type="pres">
      <dgm:prSet presAssocID="{2F1ADCB5-CCFD-43B2-9DCF-71854ABCCB5D}" presName="sibTrans" presStyleCnt="0"/>
      <dgm:spPr/>
    </dgm:pt>
    <dgm:pt modelId="{446F9BAD-4E00-4B47-8EA3-4DCFF04928CB}" type="pres">
      <dgm:prSet presAssocID="{2821C86F-5D28-4790-BE30-F79DBBF0B819}" presName="compNode" presStyleCnt="0"/>
      <dgm:spPr/>
    </dgm:pt>
    <dgm:pt modelId="{3F7048F0-33A7-4409-A469-EBCD7378D1D5}" type="pres">
      <dgm:prSet presAssocID="{2821C86F-5D28-4790-BE30-F79DBBF0B819}" presName="bgRect" presStyleLbl="bgShp" presStyleIdx="2" presStyleCnt="5"/>
      <dgm:spPr/>
    </dgm:pt>
    <dgm:pt modelId="{B856D9CB-3FC0-4527-A086-3B65251D24E9}" type="pres">
      <dgm:prSet presAssocID="{2821C86F-5D28-4790-BE30-F79DBBF0B819}" presName="iconRect" presStyleLbl="node1" presStyleIdx="2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23996250-70DC-4BE7-8BA4-C2E9481604E7}" type="pres">
      <dgm:prSet presAssocID="{2821C86F-5D28-4790-BE30-F79DBBF0B819}" presName="spaceRect" presStyleCnt="0"/>
      <dgm:spPr/>
    </dgm:pt>
    <dgm:pt modelId="{2A19BF0C-373D-468D-8D3B-489B60FF31F6}" type="pres">
      <dgm:prSet presAssocID="{2821C86F-5D28-4790-BE30-F79DBBF0B819}" presName="parTx" presStyleLbl="revTx" presStyleIdx="2" presStyleCnt="5">
        <dgm:presLayoutVars>
          <dgm:chMax val="0"/>
          <dgm:chPref val="0"/>
        </dgm:presLayoutVars>
      </dgm:prSet>
      <dgm:spPr/>
    </dgm:pt>
    <dgm:pt modelId="{BC728FE3-8C18-482C-BF2A-DD97B5BE6036}" type="pres">
      <dgm:prSet presAssocID="{69DF3BC5-7A92-41FF-9741-93449375E6AC}" presName="sibTrans" presStyleCnt="0"/>
      <dgm:spPr/>
    </dgm:pt>
    <dgm:pt modelId="{43C9F645-EB70-43B4-A829-D26A625800AC}" type="pres">
      <dgm:prSet presAssocID="{345ED3F4-9FBD-461D-9A31-BE735B5856FF}" presName="compNode" presStyleCnt="0"/>
      <dgm:spPr/>
    </dgm:pt>
    <dgm:pt modelId="{F0BCC363-1EDD-4034-8C77-C8C2E2ECE232}" type="pres">
      <dgm:prSet presAssocID="{345ED3F4-9FBD-461D-9A31-BE735B5856FF}" presName="bgRect" presStyleLbl="bgShp" presStyleIdx="3" presStyleCnt="5"/>
      <dgm:spPr/>
    </dgm:pt>
    <dgm:pt modelId="{79C139EF-1096-4B5B-90AB-87B75DC6D055}" type="pres">
      <dgm:prSet presAssocID="{345ED3F4-9FBD-461D-9A31-BE735B5856FF}" presName="iconRect" presStyleLbl="node1" presStyleIdx="3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mmer"/>
        </a:ext>
      </dgm:extLst>
    </dgm:pt>
    <dgm:pt modelId="{619C3035-D13E-4CB1-80B3-867C0E9FC5C1}" type="pres">
      <dgm:prSet presAssocID="{345ED3F4-9FBD-461D-9A31-BE735B5856FF}" presName="spaceRect" presStyleCnt="0"/>
      <dgm:spPr/>
    </dgm:pt>
    <dgm:pt modelId="{38FCE0E6-7106-4AB4-B4E2-1FA76EB613F6}" type="pres">
      <dgm:prSet presAssocID="{345ED3F4-9FBD-461D-9A31-BE735B5856FF}" presName="parTx" presStyleLbl="revTx" presStyleIdx="3" presStyleCnt="5">
        <dgm:presLayoutVars>
          <dgm:chMax val="0"/>
          <dgm:chPref val="0"/>
        </dgm:presLayoutVars>
      </dgm:prSet>
      <dgm:spPr/>
    </dgm:pt>
    <dgm:pt modelId="{6185F5C3-A6CC-414E-AE07-D836083A410B}" type="pres">
      <dgm:prSet presAssocID="{62C8F791-0422-4A24-93FD-4DFCB810B543}" presName="sibTrans" presStyleCnt="0"/>
      <dgm:spPr/>
    </dgm:pt>
    <dgm:pt modelId="{131EEA52-86A9-4F43-8E6B-FDE8834357DF}" type="pres">
      <dgm:prSet presAssocID="{96AE0F04-E94F-4238-851C-40513C894AB8}" presName="compNode" presStyleCnt="0"/>
      <dgm:spPr/>
    </dgm:pt>
    <dgm:pt modelId="{494589B2-80AB-4358-9E06-7F71697FCEBA}" type="pres">
      <dgm:prSet presAssocID="{96AE0F04-E94F-4238-851C-40513C894AB8}" presName="bgRect" presStyleLbl="bgShp" presStyleIdx="4" presStyleCnt="5"/>
      <dgm:spPr/>
    </dgm:pt>
    <dgm:pt modelId="{CB03AE1D-2B45-4678-9A68-D344DDD23B9B}" type="pres">
      <dgm:prSet presAssocID="{96AE0F04-E94F-4238-851C-40513C894AB8}" presName="iconRect" presStyleLbl="node1" presStyleIdx="4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ger"/>
        </a:ext>
      </dgm:extLst>
    </dgm:pt>
    <dgm:pt modelId="{183458BA-0CA3-4468-8A4B-3ACD1DCABF2A}" type="pres">
      <dgm:prSet presAssocID="{96AE0F04-E94F-4238-851C-40513C894AB8}" presName="spaceRect" presStyleCnt="0"/>
      <dgm:spPr/>
    </dgm:pt>
    <dgm:pt modelId="{7B005CA3-8F39-4D2E-BA3F-D46EDBC01008}" type="pres">
      <dgm:prSet presAssocID="{96AE0F04-E94F-4238-851C-40513C894AB8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F4016704-B32D-4C77-A7B8-6AB3B20E628E}" srcId="{06F1E2D5-9E41-496E-AC00-768277CD3DD7}" destId="{2821C86F-5D28-4790-BE30-F79DBBF0B819}" srcOrd="2" destOrd="0" parTransId="{93D9FD45-414C-4DC5-85D2-4CC40442E9E4}" sibTransId="{69DF3BC5-7A92-41FF-9741-93449375E6AC}"/>
    <dgm:cxn modelId="{C463C809-12A4-4FC3-928E-4014EBEE1F18}" srcId="{06F1E2D5-9E41-496E-AC00-768277CD3DD7}" destId="{345ED3F4-9FBD-461D-9A31-BE735B5856FF}" srcOrd="3" destOrd="0" parTransId="{FC291C5E-947B-4283-84C4-D1733E600413}" sibTransId="{62C8F791-0422-4A24-93FD-4DFCB810B543}"/>
    <dgm:cxn modelId="{F96AF33B-43D7-411C-BE11-E912DBD5DD28}" type="presOf" srcId="{96AE0F04-E94F-4238-851C-40513C894AB8}" destId="{7B005CA3-8F39-4D2E-BA3F-D46EDBC01008}" srcOrd="0" destOrd="0" presId="urn:microsoft.com/office/officeart/2018/2/layout/IconVerticalSolidList"/>
    <dgm:cxn modelId="{7BF43877-AA9B-4058-93C0-320D899BA261}" srcId="{06F1E2D5-9E41-496E-AC00-768277CD3DD7}" destId="{A07304B0-09E7-4E46-86C6-9A0988CF8E45}" srcOrd="0" destOrd="0" parTransId="{718A3E82-A3FE-4CC1-9EB0-06AE705CD998}" sibTransId="{386A41CC-DF6D-4681-A492-CE8BAC4072F2}"/>
    <dgm:cxn modelId="{23EE4058-080B-400A-8CBC-4BF01691086F}" type="presOf" srcId="{06F1E2D5-9E41-496E-AC00-768277CD3DD7}" destId="{D5B7135F-D949-4548-B168-9F7F71EBC5F6}" srcOrd="0" destOrd="0" presId="urn:microsoft.com/office/officeart/2018/2/layout/IconVerticalSolidList"/>
    <dgm:cxn modelId="{5625AA59-C1CC-4C65-9417-924DC51AA858}" srcId="{06F1E2D5-9E41-496E-AC00-768277CD3DD7}" destId="{1F729512-DFEB-4237-8C4C-A3F9622994D6}" srcOrd="1" destOrd="0" parTransId="{8F976DE4-6005-46F1-8943-B17602F62CF7}" sibTransId="{2F1ADCB5-CCFD-43B2-9DCF-71854ABCCB5D}"/>
    <dgm:cxn modelId="{952E847D-A70A-4148-A47A-B0FB51C41B67}" type="presOf" srcId="{1F729512-DFEB-4237-8C4C-A3F9622994D6}" destId="{99BA9165-770B-49AD-B194-CAF4B7EEF455}" srcOrd="0" destOrd="0" presId="urn:microsoft.com/office/officeart/2018/2/layout/IconVerticalSolidList"/>
    <dgm:cxn modelId="{ADC9A8B1-4B15-4155-87FD-C17B7CE71B3A}" srcId="{06F1E2D5-9E41-496E-AC00-768277CD3DD7}" destId="{96AE0F04-E94F-4238-851C-40513C894AB8}" srcOrd="4" destOrd="0" parTransId="{02446AA4-6F47-4874-9DEF-EC1765CE3B7F}" sibTransId="{9A202ECE-B557-4AF2-BEC2-D919404F39FF}"/>
    <dgm:cxn modelId="{97A06DB2-9E9E-4A70-A64B-BC36EFE0470E}" type="presOf" srcId="{345ED3F4-9FBD-461D-9A31-BE735B5856FF}" destId="{38FCE0E6-7106-4AB4-B4E2-1FA76EB613F6}" srcOrd="0" destOrd="0" presId="urn:microsoft.com/office/officeart/2018/2/layout/IconVerticalSolidList"/>
    <dgm:cxn modelId="{A824B1BE-5ACF-4FFB-B917-4A52EAC68688}" type="presOf" srcId="{2821C86F-5D28-4790-BE30-F79DBBF0B819}" destId="{2A19BF0C-373D-468D-8D3B-489B60FF31F6}" srcOrd="0" destOrd="0" presId="urn:microsoft.com/office/officeart/2018/2/layout/IconVerticalSolidList"/>
    <dgm:cxn modelId="{0F5B7DF1-70F0-4A38-8A3F-7F5F0B2E7D1E}" type="presOf" srcId="{A07304B0-09E7-4E46-86C6-9A0988CF8E45}" destId="{3C4325D4-AF5A-4E37-B745-18EF03182EE9}" srcOrd="0" destOrd="0" presId="urn:microsoft.com/office/officeart/2018/2/layout/IconVerticalSolidList"/>
    <dgm:cxn modelId="{C30AEB09-59BA-4862-B87F-55379FAA4805}" type="presParOf" srcId="{D5B7135F-D949-4548-B168-9F7F71EBC5F6}" destId="{DAC2A31A-3399-4CF7-B3DE-78C00630D956}" srcOrd="0" destOrd="0" presId="urn:microsoft.com/office/officeart/2018/2/layout/IconVerticalSolidList"/>
    <dgm:cxn modelId="{30A22C34-7DA6-4F3B-9EBD-2BAA69E475CA}" type="presParOf" srcId="{DAC2A31A-3399-4CF7-B3DE-78C00630D956}" destId="{6D2DE96F-CB32-44BD-9544-4C952E6F9916}" srcOrd="0" destOrd="0" presId="urn:microsoft.com/office/officeart/2018/2/layout/IconVerticalSolidList"/>
    <dgm:cxn modelId="{93186560-EB6D-4F50-8650-36A713174313}" type="presParOf" srcId="{DAC2A31A-3399-4CF7-B3DE-78C00630D956}" destId="{A69818AE-0F74-4696-B129-B2EC5873D489}" srcOrd="1" destOrd="0" presId="urn:microsoft.com/office/officeart/2018/2/layout/IconVerticalSolidList"/>
    <dgm:cxn modelId="{146010A0-C7D3-4C54-83BB-689D373A4A93}" type="presParOf" srcId="{DAC2A31A-3399-4CF7-B3DE-78C00630D956}" destId="{A266CE81-F59C-4013-ADAF-8036C2E13C72}" srcOrd="2" destOrd="0" presId="urn:microsoft.com/office/officeart/2018/2/layout/IconVerticalSolidList"/>
    <dgm:cxn modelId="{29757EC4-A775-4511-8C0B-131D1930598C}" type="presParOf" srcId="{DAC2A31A-3399-4CF7-B3DE-78C00630D956}" destId="{3C4325D4-AF5A-4E37-B745-18EF03182EE9}" srcOrd="3" destOrd="0" presId="urn:microsoft.com/office/officeart/2018/2/layout/IconVerticalSolidList"/>
    <dgm:cxn modelId="{3610439A-91B6-4A64-B41C-E16AE6346CD8}" type="presParOf" srcId="{D5B7135F-D949-4548-B168-9F7F71EBC5F6}" destId="{E0D6C574-D8B5-4C49-ACC7-D542B3AB91CB}" srcOrd="1" destOrd="0" presId="urn:microsoft.com/office/officeart/2018/2/layout/IconVerticalSolidList"/>
    <dgm:cxn modelId="{54C58911-997B-4809-968A-7D7B64AC850E}" type="presParOf" srcId="{D5B7135F-D949-4548-B168-9F7F71EBC5F6}" destId="{7E77B7B4-FEB6-447C-81A9-7BB40013BCA7}" srcOrd="2" destOrd="0" presId="urn:microsoft.com/office/officeart/2018/2/layout/IconVerticalSolidList"/>
    <dgm:cxn modelId="{D5511DC0-B4EB-4672-9D44-00CB0E249CD0}" type="presParOf" srcId="{7E77B7B4-FEB6-447C-81A9-7BB40013BCA7}" destId="{05384EFE-051C-4341-BA7C-7E717517102D}" srcOrd="0" destOrd="0" presId="urn:microsoft.com/office/officeart/2018/2/layout/IconVerticalSolidList"/>
    <dgm:cxn modelId="{9A43FF1E-5597-4E50-AE0F-5C6894F11AB5}" type="presParOf" srcId="{7E77B7B4-FEB6-447C-81A9-7BB40013BCA7}" destId="{C04ED389-8538-4900-9D5B-4ED2846C63A2}" srcOrd="1" destOrd="0" presId="urn:microsoft.com/office/officeart/2018/2/layout/IconVerticalSolidList"/>
    <dgm:cxn modelId="{7AEE6333-D0E3-4C3F-8817-F5F513D1899E}" type="presParOf" srcId="{7E77B7B4-FEB6-447C-81A9-7BB40013BCA7}" destId="{AD4DD3B1-8B93-4359-A8B4-A7170F35DC23}" srcOrd="2" destOrd="0" presId="urn:microsoft.com/office/officeart/2018/2/layout/IconVerticalSolidList"/>
    <dgm:cxn modelId="{C4D096DF-B3D8-404E-9EAA-12447F613A39}" type="presParOf" srcId="{7E77B7B4-FEB6-447C-81A9-7BB40013BCA7}" destId="{99BA9165-770B-49AD-B194-CAF4B7EEF455}" srcOrd="3" destOrd="0" presId="urn:microsoft.com/office/officeart/2018/2/layout/IconVerticalSolidList"/>
    <dgm:cxn modelId="{57B0E179-12C4-4DDB-ADE7-5D8B4A2EB392}" type="presParOf" srcId="{D5B7135F-D949-4548-B168-9F7F71EBC5F6}" destId="{8DD2DBBF-F50D-413E-A7EE-AA5D92A01DFA}" srcOrd="3" destOrd="0" presId="urn:microsoft.com/office/officeart/2018/2/layout/IconVerticalSolidList"/>
    <dgm:cxn modelId="{8A7D1A26-489F-40EA-809E-2DC0704BD184}" type="presParOf" srcId="{D5B7135F-D949-4548-B168-9F7F71EBC5F6}" destId="{446F9BAD-4E00-4B47-8EA3-4DCFF04928CB}" srcOrd="4" destOrd="0" presId="urn:microsoft.com/office/officeart/2018/2/layout/IconVerticalSolidList"/>
    <dgm:cxn modelId="{D59E3654-F9CF-4B69-A52F-853361CC3255}" type="presParOf" srcId="{446F9BAD-4E00-4B47-8EA3-4DCFF04928CB}" destId="{3F7048F0-33A7-4409-A469-EBCD7378D1D5}" srcOrd="0" destOrd="0" presId="urn:microsoft.com/office/officeart/2018/2/layout/IconVerticalSolidList"/>
    <dgm:cxn modelId="{12CB0BF3-96DD-4450-AF1D-FD83A3C41B35}" type="presParOf" srcId="{446F9BAD-4E00-4B47-8EA3-4DCFF04928CB}" destId="{B856D9CB-3FC0-4527-A086-3B65251D24E9}" srcOrd="1" destOrd="0" presId="urn:microsoft.com/office/officeart/2018/2/layout/IconVerticalSolidList"/>
    <dgm:cxn modelId="{9104782E-CCB3-45A9-8EB0-BD9B3FCC3AE1}" type="presParOf" srcId="{446F9BAD-4E00-4B47-8EA3-4DCFF04928CB}" destId="{23996250-70DC-4BE7-8BA4-C2E9481604E7}" srcOrd="2" destOrd="0" presId="urn:microsoft.com/office/officeart/2018/2/layout/IconVerticalSolidList"/>
    <dgm:cxn modelId="{86F89D88-12C0-47C5-A545-2DD6F7F7F007}" type="presParOf" srcId="{446F9BAD-4E00-4B47-8EA3-4DCFF04928CB}" destId="{2A19BF0C-373D-468D-8D3B-489B60FF31F6}" srcOrd="3" destOrd="0" presId="urn:microsoft.com/office/officeart/2018/2/layout/IconVerticalSolidList"/>
    <dgm:cxn modelId="{DAC9FD8D-E0B1-488E-BCF4-61F1A273EEFF}" type="presParOf" srcId="{D5B7135F-D949-4548-B168-9F7F71EBC5F6}" destId="{BC728FE3-8C18-482C-BF2A-DD97B5BE6036}" srcOrd="5" destOrd="0" presId="urn:microsoft.com/office/officeart/2018/2/layout/IconVerticalSolidList"/>
    <dgm:cxn modelId="{18DF8D0A-F239-40A6-A8D1-C221D4BC196D}" type="presParOf" srcId="{D5B7135F-D949-4548-B168-9F7F71EBC5F6}" destId="{43C9F645-EB70-43B4-A829-D26A625800AC}" srcOrd="6" destOrd="0" presId="urn:microsoft.com/office/officeart/2018/2/layout/IconVerticalSolidList"/>
    <dgm:cxn modelId="{80777850-0D38-4F7E-A250-FF5A4E424019}" type="presParOf" srcId="{43C9F645-EB70-43B4-A829-D26A625800AC}" destId="{F0BCC363-1EDD-4034-8C77-C8C2E2ECE232}" srcOrd="0" destOrd="0" presId="urn:microsoft.com/office/officeart/2018/2/layout/IconVerticalSolidList"/>
    <dgm:cxn modelId="{4995B50E-7584-4770-BFA8-9C8BB1B7F70D}" type="presParOf" srcId="{43C9F645-EB70-43B4-A829-D26A625800AC}" destId="{79C139EF-1096-4B5B-90AB-87B75DC6D055}" srcOrd="1" destOrd="0" presId="urn:microsoft.com/office/officeart/2018/2/layout/IconVerticalSolidList"/>
    <dgm:cxn modelId="{250DE47A-3662-4704-93B9-7FA637309369}" type="presParOf" srcId="{43C9F645-EB70-43B4-A829-D26A625800AC}" destId="{619C3035-D13E-4CB1-80B3-867C0E9FC5C1}" srcOrd="2" destOrd="0" presId="urn:microsoft.com/office/officeart/2018/2/layout/IconVerticalSolidList"/>
    <dgm:cxn modelId="{2E9986DB-22A3-428D-8AF9-ACB07AD27A24}" type="presParOf" srcId="{43C9F645-EB70-43B4-A829-D26A625800AC}" destId="{38FCE0E6-7106-4AB4-B4E2-1FA76EB613F6}" srcOrd="3" destOrd="0" presId="urn:microsoft.com/office/officeart/2018/2/layout/IconVerticalSolidList"/>
    <dgm:cxn modelId="{902DA39D-F81A-4C80-8412-7AEDC3B2D46E}" type="presParOf" srcId="{D5B7135F-D949-4548-B168-9F7F71EBC5F6}" destId="{6185F5C3-A6CC-414E-AE07-D836083A410B}" srcOrd="7" destOrd="0" presId="urn:microsoft.com/office/officeart/2018/2/layout/IconVerticalSolidList"/>
    <dgm:cxn modelId="{651ACAEE-34B6-4B0E-A72C-FE6F3A9DDEEA}" type="presParOf" srcId="{D5B7135F-D949-4548-B168-9F7F71EBC5F6}" destId="{131EEA52-86A9-4F43-8E6B-FDE8834357DF}" srcOrd="8" destOrd="0" presId="urn:microsoft.com/office/officeart/2018/2/layout/IconVerticalSolidList"/>
    <dgm:cxn modelId="{3FDF639B-BBE4-422A-8CD9-B1A04EF47BA7}" type="presParOf" srcId="{131EEA52-86A9-4F43-8E6B-FDE8834357DF}" destId="{494589B2-80AB-4358-9E06-7F71697FCEBA}" srcOrd="0" destOrd="0" presId="urn:microsoft.com/office/officeart/2018/2/layout/IconVerticalSolidList"/>
    <dgm:cxn modelId="{92C7C8B2-DE0E-448D-A2A1-A8D9EEB5C4DD}" type="presParOf" srcId="{131EEA52-86A9-4F43-8E6B-FDE8834357DF}" destId="{CB03AE1D-2B45-4678-9A68-D344DDD23B9B}" srcOrd="1" destOrd="0" presId="urn:microsoft.com/office/officeart/2018/2/layout/IconVerticalSolidList"/>
    <dgm:cxn modelId="{1334A306-3DFF-48AB-BF73-30338929C3A9}" type="presParOf" srcId="{131EEA52-86A9-4F43-8E6B-FDE8834357DF}" destId="{183458BA-0CA3-4468-8A4B-3ACD1DCABF2A}" srcOrd="2" destOrd="0" presId="urn:microsoft.com/office/officeart/2018/2/layout/IconVerticalSolidList"/>
    <dgm:cxn modelId="{3E5B160F-C553-42F1-BEF7-5140BC38AC49}" type="presParOf" srcId="{131EEA52-86A9-4F43-8E6B-FDE8834357DF}" destId="{7B005CA3-8F39-4D2E-BA3F-D46EDBC0100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2DE96F-CB32-44BD-9544-4C952E6F9916}">
      <dsp:nvSpPr>
        <dsp:cNvPr id="0" name=""/>
        <dsp:cNvSpPr/>
      </dsp:nvSpPr>
      <dsp:spPr>
        <a:xfrm>
          <a:off x="0" y="3031"/>
          <a:ext cx="8596668" cy="6457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9818AE-0F74-4696-B129-B2EC5873D489}">
      <dsp:nvSpPr>
        <dsp:cNvPr id="0" name=""/>
        <dsp:cNvSpPr/>
      </dsp:nvSpPr>
      <dsp:spPr>
        <a:xfrm>
          <a:off x="195349" y="148333"/>
          <a:ext cx="355181" cy="355181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4325D4-AF5A-4E37-B745-18EF03182EE9}">
      <dsp:nvSpPr>
        <dsp:cNvPr id="0" name=""/>
        <dsp:cNvSpPr/>
      </dsp:nvSpPr>
      <dsp:spPr>
        <a:xfrm>
          <a:off x="745881" y="3031"/>
          <a:ext cx="7850786" cy="645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46" tIns="68346" rIns="68346" bIns="68346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Går budsjettet i balanse?</a:t>
          </a:r>
          <a:endParaRPr lang="en-US" sz="1700" kern="1200"/>
        </a:p>
      </dsp:txBody>
      <dsp:txXfrm>
        <a:off x="745881" y="3031"/>
        <a:ext cx="7850786" cy="645784"/>
      </dsp:txXfrm>
    </dsp:sp>
    <dsp:sp modelId="{05384EFE-051C-4341-BA7C-7E717517102D}">
      <dsp:nvSpPr>
        <dsp:cNvPr id="0" name=""/>
        <dsp:cNvSpPr/>
      </dsp:nvSpPr>
      <dsp:spPr>
        <a:xfrm>
          <a:off x="0" y="810262"/>
          <a:ext cx="8596668" cy="6457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4ED389-8538-4900-9D5B-4ED2846C63A2}">
      <dsp:nvSpPr>
        <dsp:cNvPr id="0" name=""/>
        <dsp:cNvSpPr/>
      </dsp:nvSpPr>
      <dsp:spPr>
        <a:xfrm>
          <a:off x="195349" y="955564"/>
          <a:ext cx="355181" cy="35518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BA9165-770B-49AD-B194-CAF4B7EEF455}">
      <dsp:nvSpPr>
        <dsp:cNvPr id="0" name=""/>
        <dsp:cNvSpPr/>
      </dsp:nvSpPr>
      <dsp:spPr>
        <a:xfrm>
          <a:off x="745881" y="810262"/>
          <a:ext cx="7850786" cy="645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46" tIns="68346" rIns="68346" bIns="68346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Hva brukte vi i fjor? (Realistisk budsjettering ut fra tidligere regnskap)</a:t>
          </a:r>
          <a:endParaRPr lang="en-US" sz="1700" kern="1200"/>
        </a:p>
      </dsp:txBody>
      <dsp:txXfrm>
        <a:off x="745881" y="810262"/>
        <a:ext cx="7850786" cy="645784"/>
      </dsp:txXfrm>
    </dsp:sp>
    <dsp:sp modelId="{3F7048F0-33A7-4409-A469-EBCD7378D1D5}">
      <dsp:nvSpPr>
        <dsp:cNvPr id="0" name=""/>
        <dsp:cNvSpPr/>
      </dsp:nvSpPr>
      <dsp:spPr>
        <a:xfrm>
          <a:off x="0" y="1617494"/>
          <a:ext cx="8596668" cy="6457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56D9CB-3FC0-4527-A086-3B65251D24E9}">
      <dsp:nvSpPr>
        <dsp:cNvPr id="0" name=""/>
        <dsp:cNvSpPr/>
      </dsp:nvSpPr>
      <dsp:spPr>
        <a:xfrm>
          <a:off x="195349" y="1762795"/>
          <a:ext cx="355181" cy="355181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19BF0C-373D-468D-8D3B-489B60FF31F6}">
      <dsp:nvSpPr>
        <dsp:cNvPr id="0" name=""/>
        <dsp:cNvSpPr/>
      </dsp:nvSpPr>
      <dsp:spPr>
        <a:xfrm>
          <a:off x="745881" y="1617494"/>
          <a:ext cx="7850786" cy="645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46" tIns="68346" rIns="68346" bIns="68346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Høyrisikoprosjekter (ikke håp at inntektene blir større- her Må vi vite at de faktisk blir det)</a:t>
          </a:r>
          <a:endParaRPr lang="en-US" sz="1700" kern="1200"/>
        </a:p>
      </dsp:txBody>
      <dsp:txXfrm>
        <a:off x="745881" y="1617494"/>
        <a:ext cx="7850786" cy="645784"/>
      </dsp:txXfrm>
    </dsp:sp>
    <dsp:sp modelId="{F0BCC363-1EDD-4034-8C77-C8C2E2ECE232}">
      <dsp:nvSpPr>
        <dsp:cNvPr id="0" name=""/>
        <dsp:cNvSpPr/>
      </dsp:nvSpPr>
      <dsp:spPr>
        <a:xfrm>
          <a:off x="0" y="2424725"/>
          <a:ext cx="8596668" cy="6457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C139EF-1096-4B5B-90AB-87B75DC6D055}">
      <dsp:nvSpPr>
        <dsp:cNvPr id="0" name=""/>
        <dsp:cNvSpPr/>
      </dsp:nvSpPr>
      <dsp:spPr>
        <a:xfrm>
          <a:off x="195349" y="2570026"/>
          <a:ext cx="355181" cy="355181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FCE0E6-7106-4AB4-B4E2-1FA76EB613F6}">
      <dsp:nvSpPr>
        <dsp:cNvPr id="0" name=""/>
        <dsp:cNvSpPr/>
      </dsp:nvSpPr>
      <dsp:spPr>
        <a:xfrm>
          <a:off x="745881" y="2424725"/>
          <a:ext cx="7850786" cy="645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46" tIns="68346" rIns="68346" bIns="68346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Er tjenestene gode nok, holder vi oss innenfor lov og avtaleverk? </a:t>
          </a:r>
          <a:endParaRPr lang="en-US" sz="1700" kern="1200"/>
        </a:p>
      </dsp:txBody>
      <dsp:txXfrm>
        <a:off x="745881" y="2424725"/>
        <a:ext cx="7850786" cy="645784"/>
      </dsp:txXfrm>
    </dsp:sp>
    <dsp:sp modelId="{494589B2-80AB-4358-9E06-7F71697FCEBA}">
      <dsp:nvSpPr>
        <dsp:cNvPr id="0" name=""/>
        <dsp:cNvSpPr/>
      </dsp:nvSpPr>
      <dsp:spPr>
        <a:xfrm>
          <a:off x="0" y="3231956"/>
          <a:ext cx="8596668" cy="6457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03AE1D-2B45-4678-9A68-D344DDD23B9B}">
      <dsp:nvSpPr>
        <dsp:cNvPr id="0" name=""/>
        <dsp:cNvSpPr/>
      </dsp:nvSpPr>
      <dsp:spPr>
        <a:xfrm>
          <a:off x="195349" y="3377257"/>
          <a:ext cx="355181" cy="355181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005CA3-8F39-4D2E-BA3F-D46EDBC01008}">
      <dsp:nvSpPr>
        <dsp:cNvPr id="0" name=""/>
        <dsp:cNvSpPr/>
      </dsp:nvSpPr>
      <dsp:spPr>
        <a:xfrm>
          <a:off x="745881" y="3231956"/>
          <a:ext cx="7850786" cy="645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46" tIns="68346" rIns="68346" bIns="68346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Forstår du budsjettet? Vi skal forstå budsjettet internt i organisasjonen, men det skal være enkelt for innbyggere å forstå hovedtrekk og tall i budsjettet. </a:t>
          </a:r>
          <a:endParaRPr lang="en-US" sz="1700" kern="1200"/>
        </a:p>
      </dsp:txBody>
      <dsp:txXfrm>
        <a:off x="745881" y="3231956"/>
        <a:ext cx="7850786" cy="645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BB74-6292-4803-97A9-F704F5198FF3}" type="datetimeFigureOut">
              <a:rPr lang="nb-NO" smtClean="0"/>
              <a:t>27.11.2023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F55FE-608F-42F4-ADE6-C18BE6A1A3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489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BB74-6292-4803-97A9-F704F5198FF3}" type="datetimeFigureOut">
              <a:rPr lang="nb-NO" smtClean="0"/>
              <a:t>27.11.2023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F55FE-608F-42F4-ADE6-C18BE6A1A3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7543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BB74-6292-4803-97A9-F704F5198FF3}" type="datetimeFigureOut">
              <a:rPr lang="nb-NO" smtClean="0"/>
              <a:t>27.11.2023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F55FE-608F-42F4-ADE6-C18BE6A1A3E1}" type="slidenum">
              <a:rPr lang="nb-NO" smtClean="0"/>
              <a:t>‹#›</a:t>
            </a:fld>
            <a:endParaRPr lang="nb-N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3408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BB74-6292-4803-97A9-F704F5198FF3}" type="datetimeFigureOut">
              <a:rPr lang="nb-NO" smtClean="0"/>
              <a:t>27.11.2023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F55FE-608F-42F4-ADE6-C18BE6A1A3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2939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BB74-6292-4803-97A9-F704F5198FF3}" type="datetimeFigureOut">
              <a:rPr lang="nb-NO" smtClean="0"/>
              <a:t>27.11.2023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F55FE-608F-42F4-ADE6-C18BE6A1A3E1}" type="slidenum">
              <a:rPr lang="nb-NO" smtClean="0"/>
              <a:t>‹#›</a:t>
            </a:fld>
            <a:endParaRPr lang="nb-N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5129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BB74-6292-4803-97A9-F704F5198FF3}" type="datetimeFigureOut">
              <a:rPr lang="nb-NO" smtClean="0"/>
              <a:t>27.11.2023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F55FE-608F-42F4-ADE6-C18BE6A1A3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1138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BB74-6292-4803-97A9-F704F5198FF3}" type="datetimeFigureOut">
              <a:rPr lang="nb-NO" smtClean="0"/>
              <a:t>27.11.2023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F55FE-608F-42F4-ADE6-C18BE6A1A3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0564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BB74-6292-4803-97A9-F704F5198FF3}" type="datetimeFigureOut">
              <a:rPr lang="nb-NO" smtClean="0"/>
              <a:t>27.11.2023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F55FE-608F-42F4-ADE6-C18BE6A1A3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650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BB74-6292-4803-97A9-F704F5198FF3}" type="datetimeFigureOut">
              <a:rPr lang="nb-NO" smtClean="0"/>
              <a:t>27.11.2023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F55FE-608F-42F4-ADE6-C18BE6A1A3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045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BB74-6292-4803-97A9-F704F5198FF3}" type="datetimeFigureOut">
              <a:rPr lang="nb-NO" smtClean="0"/>
              <a:t>27.11.2023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F55FE-608F-42F4-ADE6-C18BE6A1A3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149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BB74-6292-4803-97A9-F704F5198FF3}" type="datetimeFigureOut">
              <a:rPr lang="nb-NO" smtClean="0"/>
              <a:t>27.11.2023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F55FE-608F-42F4-ADE6-C18BE6A1A3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55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BB74-6292-4803-97A9-F704F5198FF3}" type="datetimeFigureOut">
              <a:rPr lang="nb-NO" smtClean="0"/>
              <a:t>27.11.2023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F55FE-608F-42F4-ADE6-C18BE6A1A3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015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BB74-6292-4803-97A9-F704F5198FF3}" type="datetimeFigureOut">
              <a:rPr lang="nb-NO" smtClean="0"/>
              <a:t>27.11.2023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F55FE-608F-42F4-ADE6-C18BE6A1A3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715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BB74-6292-4803-97A9-F704F5198FF3}" type="datetimeFigureOut">
              <a:rPr lang="nb-NO" smtClean="0"/>
              <a:t>27.11.2023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F55FE-608F-42F4-ADE6-C18BE6A1A3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590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BB74-6292-4803-97A9-F704F5198FF3}" type="datetimeFigureOut">
              <a:rPr lang="nb-NO" smtClean="0"/>
              <a:t>27.11.2023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F55FE-608F-42F4-ADE6-C18BE6A1A3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6302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BB74-6292-4803-97A9-F704F5198FF3}" type="datetimeFigureOut">
              <a:rPr lang="nb-NO" smtClean="0"/>
              <a:t>27.11.2023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F55FE-608F-42F4-ADE6-C18BE6A1A3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165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1BB74-6292-4803-97A9-F704F5198FF3}" type="datetimeFigureOut">
              <a:rPr lang="nb-NO" smtClean="0"/>
              <a:t>27.11.2023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06F55FE-608F-42F4-ADE6-C18BE6A1A3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126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microsoft.com/office/2018/10/relationships/comments" Target="../comments/modernComment_100_D80CEDE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microsoft.com/office/2018/10/relationships/comments" Target="../comments/modernComment_108_20DAA5B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6_4D6CDD5F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5" Type="http://schemas.openxmlformats.org/officeDocument/2006/relationships/hyperlink" Target="https://www.regjeringen.no/no/tema/kommuner-og-regioner/kommuneokonomi/inntektssystemet-for-kommuner-og-fylkeskommuner/id2353961/" TargetMode="External"/><Relationship Id="rId4" Type="http://schemas.openxmlformats.org/officeDocument/2006/relationships/hyperlink" Target="https://www.regjeringen.no/no/tema/kommuner-og-regioner/kommunedata/frie-inntekter/frie-inntekter-2024/id2996293/#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hyperlink" Target="https://www.regjeringen.no/no/tema/kommuner-og-regioner/kommunedata/frie-inntekter/frie-inntekter-2024/id2996293/#/nordland/moskenes" TargetMode="External"/><Relationship Id="rId4" Type="http://schemas.microsoft.com/office/2018/10/relationships/comments" Target="../comments/modernComment_102_2730644F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microsoft.com/office/2018/10/relationships/comments" Target="../comments/modernComment_103_C5DFBBCC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tags" Target="../tags/tag22.xml"/><Relationship Id="rId18" Type="http://schemas.openxmlformats.org/officeDocument/2006/relationships/diagramQuickStyle" Target="../diagrams/quickStyle1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tags" Target="../tags/tag21.xml"/><Relationship Id="rId17" Type="http://schemas.openxmlformats.org/officeDocument/2006/relationships/diagramLayout" Target="../diagrams/layout1.xml"/><Relationship Id="rId2" Type="http://schemas.openxmlformats.org/officeDocument/2006/relationships/tags" Target="../tags/tag11.xml"/><Relationship Id="rId16" Type="http://schemas.openxmlformats.org/officeDocument/2006/relationships/diagramData" Target="../diagrams/data1.xml"/><Relationship Id="rId20" Type="http://schemas.microsoft.com/office/2007/relationships/diagramDrawing" Target="../diagrams/drawing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5" Type="http://schemas.openxmlformats.org/officeDocument/2006/relationships/tags" Target="../tags/tag14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9.xml"/><Relationship Id="rId19" Type="http://schemas.openxmlformats.org/officeDocument/2006/relationships/diagramColors" Target="../diagrams/colors1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tags" Target="../tags/tag2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26.xml"/><Relationship Id="rId7" Type="http://schemas.microsoft.com/office/2018/10/relationships/comments" Target="../comments/modernComment_10A_D94E0A99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image" Target="../media/image6.png"/><Relationship Id="rId5" Type="http://schemas.microsoft.com/office/2018/10/relationships/comments" Target="../comments/modernComment_109_8B8DE7FE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image" Target="../media/image7.png"/><Relationship Id="rId4" Type="http://schemas.microsoft.com/office/2018/10/relationships/comments" Target="../comments/modernComment_10C_48D1A3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451660-FA5E-4694-A45E-EED3523C5D2E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nb-NO" dirty="0"/>
              <a:t>Kommuneøkonomi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9C8C28E-E0C6-460B-BE51-81ED8AEC4DDF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nb-NO" dirty="0"/>
              <a:t>En enkel gjennomgang</a:t>
            </a:r>
          </a:p>
          <a:p>
            <a:r>
              <a:rPr lang="nb-NO" dirty="0"/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362472599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4"/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7863B7-536E-4B71-AF10-B6CEFB23ED7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nb-NO" dirty="0"/>
              <a:t>Investeringer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B5D5FD-4CE9-4FC3-8A8B-38BF06AADB03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nb-NO" dirty="0"/>
              <a:t>Moskenes er ROBEK kommune og må ha godkjenning på alle låneopptak også for mindre investeringer.</a:t>
            </a:r>
          </a:p>
          <a:p>
            <a:r>
              <a:rPr lang="nb-NO" dirty="0"/>
              <a:t>Driftsmidler kan finansiere investeringer, MEN Moskenes har et budsjett som ikke er i balanse og alle overføringer fra 2023 til neste økonomiplanperiode skal godkjennes av Statsforvalteren- derfor sto det 0 på investeringsbudsjettet første gang det ble lagt ut. </a:t>
            </a:r>
          </a:p>
          <a:p>
            <a:r>
              <a:rPr lang="nb-NO" dirty="0"/>
              <a:t>Har kommunen avsatt penger på fond kan dette benyttes.</a:t>
            </a:r>
          </a:p>
          <a:p>
            <a:r>
              <a:rPr lang="nb-NO" dirty="0"/>
              <a:t>Vi må kun investere i det aller mest nødvendige(eks vedlikehold av bygg, vedlikehold avvann/avløpssystem..)</a:t>
            </a:r>
          </a:p>
        </p:txBody>
      </p:sp>
    </p:spTree>
    <p:extLst>
      <p:ext uri="{BB962C8B-B14F-4D97-AF65-F5344CB8AC3E}">
        <p14:creationId xmlns:p14="http://schemas.microsoft.com/office/powerpoint/2010/main" val="55120018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4"/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1735CB0-C944-4FC0-9C08-D5EE6F295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3729076" cy="1320800"/>
          </a:xfrm>
        </p:spPr>
        <p:txBody>
          <a:bodyPr anchor="ctr">
            <a:normAutofit/>
          </a:bodyPr>
          <a:lstStyle/>
          <a:p>
            <a:r>
              <a:rPr lang="nb-NO" dirty="0"/>
              <a:t>Fond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34D202-450D-438A-9B00-D31323E46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167" y="2160589"/>
            <a:ext cx="3720916" cy="3560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Bundne fond må brukes spesifikt til det formålet det er tiltenkt. </a:t>
            </a:r>
          </a:p>
          <a:p>
            <a:pPr marL="0" indent="0">
              <a:buNone/>
            </a:pPr>
            <a:r>
              <a:rPr lang="nb-NO" dirty="0"/>
              <a:t>Oversikt pr november 2023. </a:t>
            </a:r>
          </a:p>
        </p:txBody>
      </p:sp>
      <p:pic>
        <p:nvPicPr>
          <p:cNvPr id="1026" name="Bilde 1">
            <a:extLst>
              <a:ext uri="{FF2B5EF4-FFF2-40B4-BE49-F238E27FC236}">
                <a16:creationId xmlns:a16="http://schemas.microsoft.com/office/drawing/2014/main" id="{8E99D208-A29C-4A6E-8E35-031B7784E0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035" y="736351"/>
            <a:ext cx="4602747" cy="4880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9336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1D8593-DAF7-4CB4-80EF-CD742491CFB7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nb-NO" dirty="0"/>
              <a:t>Spørsmål /svar politikermodul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71B499D-17CD-42E8-AAF0-DD368120076B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nb-NO" dirty="0"/>
              <a:t>Ved spesifikke spørsmål pr enhet oppfordres det til at politikere legger spørsmål i Politikermodul i Framsikt. Da kan alle se hva svaret er, og dette blir liggende i Økonomiplan web utgave. </a:t>
            </a:r>
          </a:p>
        </p:txBody>
      </p:sp>
    </p:spTree>
    <p:extLst>
      <p:ext uri="{BB962C8B-B14F-4D97-AF65-F5344CB8AC3E}">
        <p14:creationId xmlns:p14="http://schemas.microsoft.com/office/powerpoint/2010/main" val="1701220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128A81-5FAE-457C-9185-A1BABE51D126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nb-NO" dirty="0"/>
              <a:t>Kommuneøkonomi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697391D-BD85-4310-B7D5-3BF71E75DAA3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nb-NO" b="0" i="0" dirty="0">
                <a:solidFill>
                  <a:srgbClr val="000000"/>
                </a:solidFill>
                <a:effectLst/>
                <a:latin typeface="Tiempos"/>
              </a:rPr>
              <a:t>Norske kommuner har ansvaret for noen av våre viktigste velferdstjenester. De sørger for barnehager og skoler, omsorgsboliger og sykehjem. Det er kommunenes ansvar å sørge for at vi har vann i springen, og at søpla blir hentet. Blir vi syke, kan vi gå til fastlegen, og helsestasjonen følger opp barn og foreldre.</a:t>
            </a:r>
          </a:p>
          <a:p>
            <a:pPr marL="0" indent="0" algn="l">
              <a:buNone/>
            </a:pPr>
            <a:r>
              <a:rPr lang="nb-NO" b="0" i="0" dirty="0">
                <a:solidFill>
                  <a:srgbClr val="000000"/>
                </a:solidFill>
                <a:effectLst/>
                <a:latin typeface="Tiempos"/>
              </a:rPr>
              <a:t>Alt dette koster penger. Hvor god økonomi en kommune har, kan være avgjørende for hvor gode tjenester den klarer å levere. Mesteparten av kommunens inntekter kommer fra staten og innbyggerne.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56553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178A87C3-606F-4C5C-8ACE-10BA0579FF1D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85969" y="4553712"/>
            <a:ext cx="8288032" cy="109631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34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Inntekter</a:t>
            </a:r>
            <a:r>
              <a:rPr lang="en-US" sz="3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for Moskenes</a:t>
            </a:r>
            <a:br>
              <a:rPr lang="en-US" sz="3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  <a:hlinkClick r:id="rId4"/>
              </a:rPr>
              <a:t>Frie</a:t>
            </a:r>
            <a:r>
              <a:rPr lang="en-US" sz="3400" kern="1200" dirty="0">
                <a:solidFill>
                  <a:schemeClr val="accent1"/>
                </a:solidFill>
                <a:latin typeface="+mj-lt"/>
                <a:ea typeface="+mj-ea"/>
                <a:cs typeface="+mj-cs"/>
                <a:hlinkClick r:id="rId4"/>
              </a:rPr>
              <a:t> </a:t>
            </a:r>
            <a:r>
              <a:rPr lang="en-US" sz="34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  <a:hlinkClick r:id="rId4"/>
              </a:rPr>
              <a:t>inntekter</a:t>
            </a:r>
            <a:r>
              <a:rPr lang="en-US" sz="3400" kern="1200" dirty="0">
                <a:solidFill>
                  <a:schemeClr val="accent1"/>
                </a:solidFill>
                <a:latin typeface="+mj-lt"/>
                <a:ea typeface="+mj-ea"/>
                <a:cs typeface="+mj-cs"/>
                <a:hlinkClick r:id="rId4"/>
              </a:rPr>
              <a:t> 2024 - regjeringen.no</a:t>
            </a:r>
            <a:br>
              <a:rPr lang="en-US" sz="3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nb-NO" sz="1600" dirty="0">
                <a:hlinkClick r:id="rId5"/>
              </a:rPr>
              <a:t>Om inntektssystemet - regjeringen.no</a:t>
            </a:r>
            <a:br>
              <a:rPr lang="nb-NO" sz="1600" dirty="0"/>
            </a:br>
            <a:endParaRPr lang="en-US" sz="3400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lassholder for innhold 4" descr="Et bilde som inneholder skjermbilde, diagram, tekst, design&#10;&#10;Automatisk generert beskrivelse">
            <a:extLst>
              <a:ext uri="{FF2B5EF4-FFF2-40B4-BE49-F238E27FC236}">
                <a16:creationId xmlns:a16="http://schemas.microsoft.com/office/drawing/2014/main" id="{EF86D995-7F5F-46AF-9EF7-A6A339D390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271" y="934222"/>
            <a:ext cx="5115426" cy="329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98019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367554-C472-4093-AAB7-3668CDFD027D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nb-NO" dirty="0"/>
              <a:t>Begrepsforklaringer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781B6A1-24D4-4575-A31A-F9560A0781F6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 marL="0" indent="0" algn="l">
              <a:buNone/>
            </a:pPr>
            <a:r>
              <a:rPr lang="nb-NO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 Utgiftsbehov</a:t>
            </a:r>
          </a:p>
          <a:p>
            <a:pPr algn="l"/>
            <a:r>
              <a:rPr lang="nb-NO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Utgiftsbehovet er et anslag på hvor mye det vil koste for kommunene samlet å gi velferdstjenester til innbyggerne sine. </a:t>
            </a:r>
          </a:p>
          <a:p>
            <a:pPr marL="0" indent="0" algn="l">
              <a:buNone/>
            </a:pPr>
            <a:r>
              <a:rPr lang="nb-NO" b="1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Utgiftsutjevning</a:t>
            </a:r>
            <a:endParaRPr lang="nb-NO" b="1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nb-NO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Gjennom </a:t>
            </a:r>
            <a:r>
              <a:rPr lang="nb-NO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utgiftsutjevningen</a:t>
            </a:r>
            <a:r>
              <a:rPr lang="nb-NO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omfordeles innbyggertilskuddet mellom kommunene ved hjelp av behovsindeksen. Midler omfordeles fra kommuner med lavt beregnet utgiftsbehov til kommuner med høyt beregnet utgiftsbehov. </a:t>
            </a:r>
            <a:r>
              <a:rPr lang="nb-NO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Utgiftsutjevningen</a:t>
            </a:r>
            <a:r>
              <a:rPr lang="nb-NO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skal gi kompensasjon for forskjeller i utgiftsbehov som kommunene ikke kan påvirke selv.</a:t>
            </a:r>
          </a:p>
          <a:p>
            <a:pPr marL="0" indent="0" algn="l">
              <a:buNone/>
            </a:pPr>
            <a:r>
              <a:rPr lang="nb-NO" b="1" dirty="0">
                <a:solidFill>
                  <a:srgbClr val="333333"/>
                </a:solidFill>
                <a:latin typeface="Open Sans" panose="020B0606030504020204" pitchFamily="34" charset="0"/>
              </a:rPr>
              <a:t>  </a:t>
            </a:r>
            <a:r>
              <a:rPr lang="nb-NO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Behovsindeks</a:t>
            </a:r>
          </a:p>
          <a:p>
            <a:pPr algn="l"/>
            <a:r>
              <a:rPr lang="nb-NO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Behovsindeksen forteller noe om hvor dyr en kommune er å drive i forhold til landsgjennomsnittet. Den samlede behovsindeksen er beregnet ved hjelp av et sett kriterier som sier noe om hvorfor kommunenes utgifter varierer. Landsgjennomsnitt for kommunene er 1. Moskenes har 1,3</a:t>
            </a:r>
          </a:p>
          <a:p>
            <a:pPr algn="l"/>
            <a:r>
              <a:rPr lang="nb-NO" dirty="0">
                <a:hlinkClick r:id="rId5"/>
              </a:rPr>
              <a:t>Frie inntekter 2024 - regjeringen.no</a:t>
            </a:r>
            <a:endParaRPr lang="nb-NO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nb-NO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nb-NO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nb-NO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5748283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4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92D748-F64E-4B06-ABB1-95478163775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nb-NO" dirty="0"/>
              <a:t>Moskenes budsjettarbeid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9ABCA5-0BA6-4232-8D91-DD967C5427AD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nb-NO" dirty="0"/>
              <a:t>Hver leder går gjennom alle aktive stillinger(hvor mye skal lønnsbudsjettet være i hver avdeling)</a:t>
            </a:r>
          </a:p>
          <a:p>
            <a:r>
              <a:rPr lang="nb-NO" dirty="0"/>
              <a:t>Hver leder gjennomgår regnskap for 2022/2023 opp mot hver enkelt post og setter opp forslag til nytt budsjett eks: innkjøp av skolebøker, innkjøp av kontormateriell, </a:t>
            </a:r>
          </a:p>
          <a:p>
            <a:r>
              <a:rPr lang="nb-NO" dirty="0"/>
              <a:t>Alle enheter går gjennom investeringer for perioden som har gått, er det noen prosjekter som ikke er påbegynt og som vi ønsker å videreføre i neste periode. Dette må legges inn som forslag og vedtas i KS.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1977415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4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26">
            <a:extLst>
              <a:ext uri="{FF2B5EF4-FFF2-40B4-BE49-F238E27FC236}">
                <a16:creationId xmlns:a16="http://schemas.microsoft.com/office/drawing/2014/main" id="{BDDE9CD4-0E0A-4129-8689-A89C4E9A6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28">
            <a:extLst>
              <a:ext uri="{FF2B5EF4-FFF2-40B4-BE49-F238E27FC236}">
                <a16:creationId xmlns:a16="http://schemas.microsoft.com/office/drawing/2014/main" id="{85DB3CA2-FA66-42B9-90EF-394894352D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custDataLst>
              <p:tags r:id="rId2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C8D0718-07C6-45A2-A743-BC64673C9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custDataLst>
                <p:tags r:id="rId5"/>
              </p:custDataLst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30">
              <a:extLst>
                <a:ext uri="{FF2B5EF4-FFF2-40B4-BE49-F238E27FC236}">
                  <a16:creationId xmlns:a16="http://schemas.microsoft.com/office/drawing/2014/main" id="{FAE7BCCE-817C-4933-A587-F1EF87D4B4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custDataLst>
                <p:tags r:id="rId6"/>
              </p:custDataLst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23">
              <a:extLst>
                <a:ext uri="{FF2B5EF4-FFF2-40B4-BE49-F238E27FC236}">
                  <a16:creationId xmlns:a16="http://schemas.microsoft.com/office/drawing/2014/main" id="{0E96C1E8-3E07-4AF1-BA61-7FB948F90A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custDataLst>
                <p:tags r:id="rId7"/>
              </p:custDataLst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50" name="Rectangle 25">
              <a:extLst>
                <a:ext uri="{FF2B5EF4-FFF2-40B4-BE49-F238E27FC236}">
                  <a16:creationId xmlns:a16="http://schemas.microsoft.com/office/drawing/2014/main" id="{B3B592D1-4031-4144-A2DB-B2D8F8C73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custDataLst>
                <p:tags r:id="rId8"/>
              </p:custDataLst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55CB28D4-D6D1-4DB7-B557-D5FF65237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custDataLst>
                <p:tags r:id="rId9"/>
              </p:custDataLst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51" name="Rectangle 27">
              <a:extLst>
                <a:ext uri="{FF2B5EF4-FFF2-40B4-BE49-F238E27FC236}">
                  <a16:creationId xmlns:a16="http://schemas.microsoft.com/office/drawing/2014/main" id="{F69D97D4-6031-4064-9BBA-2E96839A3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custDataLst>
                <p:tags r:id="rId10"/>
              </p:custDataLst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36" name="Rectangle 28">
              <a:extLst>
                <a:ext uri="{FF2B5EF4-FFF2-40B4-BE49-F238E27FC236}">
                  <a16:creationId xmlns:a16="http://schemas.microsoft.com/office/drawing/2014/main" id="{BAF978AE-97B1-4224-A562-EBCE373A1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custDataLst>
                <p:tags r:id="rId11"/>
              </p:custDataLst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52" name="Rectangle 29">
              <a:extLst>
                <a:ext uri="{FF2B5EF4-FFF2-40B4-BE49-F238E27FC236}">
                  <a16:creationId xmlns:a16="http://schemas.microsoft.com/office/drawing/2014/main" id="{3A18250B-41A2-4BA7-9E5C-679CF3AEF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custDataLst>
                <p:tags r:id="rId12"/>
              </p:custDataLst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C8751ECC-5286-4332-9942-2D01B7135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custDataLst>
                <p:tags r:id="rId13"/>
              </p:custDataLst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  <p:sp>
          <p:nvSpPr>
            <p:cNvPr id="53" name="Isosceles Triangle 38">
              <a:extLst>
                <a:ext uri="{FF2B5EF4-FFF2-40B4-BE49-F238E27FC236}">
                  <a16:creationId xmlns:a16="http://schemas.microsoft.com/office/drawing/2014/main" id="{5952A4A6-F619-458C-A026-6E5D6AF15D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custDataLst>
                <p:tags r:id="rId14"/>
              </p:custDataLst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b-NO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8A8F7498-E088-4239-B839-615140FA7FCA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nb-NO"/>
              <a:t>Krav til kommunens budsjett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7B4C5A70-FCD6-C7D8-3954-B60E1DD5CF83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729981545"/>
              </p:ext>
            </p:extLst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</p:spTree>
    <p:extLst>
      <p:ext uri="{BB962C8B-B14F-4D97-AF65-F5344CB8AC3E}">
        <p14:creationId xmlns:p14="http://schemas.microsoft.com/office/powerpoint/2010/main" val="263828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1AF646-F2A4-4405-9406-4B28A8D7F78D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nb-NO" dirty="0"/>
              <a:t>Stillingsbudsjett for hele Moskenes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47C188A-D1B0-4D43-8EA9-E67194ECAE1C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nb-NO" dirty="0"/>
              <a:t>Årsverk/kostnad 2023</a:t>
            </a:r>
          </a:p>
        </p:txBody>
      </p:sp>
      <p:pic>
        <p:nvPicPr>
          <p:cNvPr id="8" name="Plassholder for innhold 7" descr="Et bilde som inneholder tekst, skjermbilde, Font, line&#10;&#10;Automatisk generert beskrivelse">
            <a:extLst>
              <a:ext uri="{FF2B5EF4-FFF2-40B4-BE49-F238E27FC236}">
                <a16:creationId xmlns:a16="http://schemas.microsoft.com/office/drawing/2014/main" id="{7434E433-0868-4E2D-B533-A421150A0786}"/>
              </a:ext>
            </a:extLst>
          </p:cNvPr>
          <p:cNvPicPr>
            <a:picLocks noGrp="1" noChangeAspect="1"/>
          </p:cNvPicPr>
          <p:nvPr>
            <p:ph sz="half" idx="2"/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98" y="2833604"/>
            <a:ext cx="2915057" cy="1190791"/>
          </a:xfrm>
        </p:spPr>
      </p:pic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DB14C9E-84A6-44B6-B5CE-A001C32B5235}"/>
              </a:ext>
            </a:extLst>
          </p:cNvPr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nb-NO" dirty="0"/>
              <a:t>Årsverk/kostnad 2024</a:t>
            </a:r>
          </a:p>
        </p:txBody>
      </p:sp>
      <p:pic>
        <p:nvPicPr>
          <p:cNvPr id="10" name="Plassholder for innhold 9" descr="Et bilde som inneholder tekst, skjermbilde, Font, nummer&#10;&#10;Automatisk generert beskrivelse">
            <a:extLst>
              <a:ext uri="{FF2B5EF4-FFF2-40B4-BE49-F238E27FC236}">
                <a16:creationId xmlns:a16="http://schemas.microsoft.com/office/drawing/2014/main" id="{D94A2024-DA4F-4EFD-B9B1-BB203AF18615}"/>
              </a:ext>
            </a:extLst>
          </p:cNvPr>
          <p:cNvPicPr>
            <a:picLocks noGrp="1" noChangeAspect="1"/>
          </p:cNvPicPr>
          <p:nvPr>
            <p:ph sz="quarter" idx="4"/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383" y="2833603"/>
            <a:ext cx="2972215" cy="1190793"/>
          </a:xfrm>
        </p:spPr>
      </p:pic>
    </p:spTree>
    <p:extLst>
      <p:ext uri="{BB962C8B-B14F-4D97-AF65-F5344CB8AC3E}">
        <p14:creationId xmlns:p14="http://schemas.microsoft.com/office/powerpoint/2010/main" val="364577039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7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12E4490-CFBD-4B65-8E90-00D73F7CC74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nb-NO" dirty="0"/>
              <a:t>Detaljbudsjett for Moskenes 2024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312EE28-5E3F-40B2-B68A-F7D78A270916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nb-NO" dirty="0"/>
              <a:t>Lønn- basert på antall stillinger og kompetanse samlet i alle enheter.</a:t>
            </a:r>
          </a:p>
          <a:p>
            <a:r>
              <a:rPr lang="nb-NO" dirty="0"/>
              <a:t>Andre utgifter: gjelder alt fra kjøp av tjenester, varer(mat, medisiner, kontormateriale), arbeidsreiser, kurs, IKT utstyr, interkommunale avtaler osv.</a:t>
            </a:r>
          </a:p>
          <a:p>
            <a:r>
              <a:rPr lang="nb-NO" dirty="0"/>
              <a:t> Inntekter: brukerbetaling(sykehjemsplass, matombringing, barnehageplass, byggesaksbehandling, leieinntekter kommunale boliger, eiendomsskatt </a:t>
            </a:r>
            <a:r>
              <a:rPr lang="nb-NO" dirty="0" err="1"/>
              <a:t>osv</a:t>
            </a: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6" name="Plassholder for innhold 4" descr="Et bilde som inneholder tekst, line, Font, nummer&#10;&#10;Automatisk generert beskrivelse">
            <a:extLst>
              <a:ext uri="{FF2B5EF4-FFF2-40B4-BE49-F238E27FC236}">
                <a16:creationId xmlns:a16="http://schemas.microsoft.com/office/drawing/2014/main" id="{A8ED0F85-DAD1-45F2-B178-1C57AE6B602F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94" y="3923175"/>
            <a:ext cx="8596313" cy="1505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332990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5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599D0D-ABE1-4EBB-ABA1-CE1B45879053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nb-NO" dirty="0"/>
              <a:t>Ramme pr enhet</a:t>
            </a:r>
          </a:p>
        </p:txBody>
      </p:sp>
      <p:pic>
        <p:nvPicPr>
          <p:cNvPr id="9" name="Plassholder for innhold 8" descr="Et bilde som inneholder tekst, skjermbilde, nummer, Font&#10;&#10;Automatisk generert beskrivelse">
            <a:extLst>
              <a:ext uri="{FF2B5EF4-FFF2-40B4-BE49-F238E27FC236}">
                <a16:creationId xmlns:a16="http://schemas.microsoft.com/office/drawing/2014/main" id="{E4928FDC-6775-43E8-B254-25A80288DB70}"/>
              </a:ext>
            </a:extLst>
          </p:cNvPr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197" y="1632687"/>
            <a:ext cx="7487294" cy="4306200"/>
          </a:xfrm>
        </p:spPr>
      </p:pic>
    </p:spTree>
    <p:extLst>
      <p:ext uri="{BB962C8B-B14F-4D97-AF65-F5344CB8AC3E}">
        <p14:creationId xmlns:p14="http://schemas.microsoft.com/office/powerpoint/2010/main" val="122169841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4"/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6c3d982-9eff-4745-9ce5-f14bb13c70b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F42B46E014BA4F8EC51555335AA9D0" ma:contentTypeVersion="8" ma:contentTypeDescription="Create a new document." ma:contentTypeScope="" ma:versionID="19c02884cf6ce36ce5444edd0aa30cdf">
  <xsd:schema xmlns:xsd="http://www.w3.org/2001/XMLSchema" xmlns:xs="http://www.w3.org/2001/XMLSchema" xmlns:p="http://schemas.microsoft.com/office/2006/metadata/properties" xmlns:ns3="36c3d982-9eff-4745-9ce5-f14bb13c70b4" xmlns:ns4="9560975c-1cad-4820-87af-c8699d757105" targetNamespace="http://schemas.microsoft.com/office/2006/metadata/properties" ma:root="true" ma:fieldsID="00d5b9de71ca0d968d30b43c00fe64c2" ns3:_="" ns4:_="">
    <xsd:import namespace="36c3d982-9eff-4745-9ce5-f14bb13c70b4"/>
    <xsd:import namespace="9560975c-1cad-4820-87af-c8699d75710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c3d982-9eff-4745-9ce5-f14bb13c70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60975c-1cad-4820-87af-c8699d75710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C5C0F4-C89B-46E2-AE8C-0861E315D5B4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6c3d982-9eff-4745-9ce5-f14bb13c70b4"/>
    <ds:schemaRef ds:uri="http://purl.org/dc/elements/1.1/"/>
    <ds:schemaRef ds:uri="http://schemas.microsoft.com/office/2006/documentManagement/types"/>
    <ds:schemaRef ds:uri="9560975c-1cad-4820-87af-c8699d757105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AA547B6-87CA-4091-AA56-6D4390A432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c3d982-9eff-4745-9ce5-f14bb13c70b4"/>
    <ds:schemaRef ds:uri="9560975c-1cad-4820-87af-c8699d7571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FDA3BF-C1D7-42C8-BA98-0E3095B187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248</TotalTime>
  <Words>629</Words>
  <Application>Microsoft Office PowerPoint</Application>
  <PresentationFormat>Widescreen</PresentationFormat>
  <Paragraphs>47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8" baseType="lpstr">
      <vt:lpstr>Arial</vt:lpstr>
      <vt:lpstr>Open Sans</vt:lpstr>
      <vt:lpstr>Tiempos</vt:lpstr>
      <vt:lpstr>Trebuchet MS</vt:lpstr>
      <vt:lpstr>Wingdings 3</vt:lpstr>
      <vt:lpstr>Fasett</vt:lpstr>
      <vt:lpstr>Kommuneøkonomi</vt:lpstr>
      <vt:lpstr>Kommuneøkonomi</vt:lpstr>
      <vt:lpstr>Inntekter for Moskenes Frie inntekter 2024 - regjeringen.no Om inntektssystemet - regjeringen.no </vt:lpstr>
      <vt:lpstr>Begrepsforklaringer</vt:lpstr>
      <vt:lpstr>Moskenes budsjettarbeid</vt:lpstr>
      <vt:lpstr>Krav til kommunens budsjett</vt:lpstr>
      <vt:lpstr>Stillingsbudsjett for hele Moskenes</vt:lpstr>
      <vt:lpstr>Detaljbudsjett for Moskenes 2024</vt:lpstr>
      <vt:lpstr>Ramme pr enhet</vt:lpstr>
      <vt:lpstr>Investeringer</vt:lpstr>
      <vt:lpstr>Fond</vt:lpstr>
      <vt:lpstr>Spørsmål /svar politikermodul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Kommuneøkonomi</dc:title>
  <dc:creator>Siri Halvorsen</dc:creator>
  <cp:lastModifiedBy>Siri Halvorsen</cp:lastModifiedBy>
  <cp:revision>3</cp:revision>
  <dcterms:created xsi:type="dcterms:W3CDTF">2023-11-20T13:24:10Z</dcterms:created>
  <dcterms:modified xsi:type="dcterms:W3CDTF">2023-11-27T13:01:54Z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0x01010024F42B46E014BA4F8EC51555335AA9D0</vt:lpwstr>
  </property>
</Properties>
</file>