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6"/>
  </p:notesMasterIdLst>
  <p:sldIdLst>
    <p:sldId id="256" r:id="rId6"/>
    <p:sldId id="257" r:id="rId7"/>
    <p:sldId id="294" r:id="rId8"/>
    <p:sldId id="301" r:id="rId9"/>
    <p:sldId id="1565" r:id="rId10"/>
    <p:sldId id="1549" r:id="rId11"/>
    <p:sldId id="1552" r:id="rId12"/>
    <p:sldId id="1555" r:id="rId13"/>
    <p:sldId id="1564" r:id="rId14"/>
    <p:sldId id="1553" r:id="rId15"/>
    <p:sldId id="1554" r:id="rId16"/>
    <p:sldId id="1556" r:id="rId17"/>
    <p:sldId id="1557" r:id="rId18"/>
    <p:sldId id="1558" r:id="rId19"/>
    <p:sldId id="1559" r:id="rId20"/>
    <p:sldId id="1562" r:id="rId21"/>
    <p:sldId id="1560" r:id="rId22"/>
    <p:sldId id="1561" r:id="rId23"/>
    <p:sldId id="705" r:id="rId24"/>
    <p:sldId id="1563"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FE49A-9405-49C4-B3A6-DF4BFB886AC9}" type="datetimeFigureOut">
              <a:rPr lang="nb-NO" smtClean="0"/>
              <a:t>17.04.2024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8FDE5-D052-40EA-BCF6-4392C889D818}" type="slidenum">
              <a:rPr lang="nb-NO" smtClean="0"/>
              <a:t>‹#›</a:t>
            </a:fld>
            <a:endParaRPr lang="nb-NO"/>
          </a:p>
        </p:txBody>
      </p:sp>
    </p:spTree>
    <p:extLst>
      <p:ext uri="{BB962C8B-B14F-4D97-AF65-F5344CB8AC3E}">
        <p14:creationId xmlns:p14="http://schemas.microsoft.com/office/powerpoint/2010/main" val="134495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CB2A13-6495-4AD3-9924-78B841E5777F}" type="slidenum">
              <a:rPr lang="en-US" smtClean="0"/>
              <a:t>8</a:t>
            </a:fld>
            <a:endParaRPr lang="en-US"/>
          </a:p>
        </p:txBody>
      </p:sp>
    </p:spTree>
    <p:extLst>
      <p:ext uri="{BB962C8B-B14F-4D97-AF65-F5344CB8AC3E}">
        <p14:creationId xmlns:p14="http://schemas.microsoft.com/office/powerpoint/2010/main" val="33128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B5865-06F3-C3F0-B819-C5F73F9D157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72F368C-33D6-2676-2CB0-39D3F198B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581D631-C5D0-80A9-7285-A2304099A51A}"/>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5" name="Plassholder for bunntekst 4">
            <a:extLst>
              <a:ext uri="{FF2B5EF4-FFF2-40B4-BE49-F238E27FC236}">
                <a16:creationId xmlns:a16="http://schemas.microsoft.com/office/drawing/2014/main" id="{71D55C62-2C7E-4115-460E-81DD388A8E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2787F6B-1AEC-18DC-2966-64F9B9DF26AD}"/>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47072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ACDDE9-C9EB-EFCC-2076-DC8D4F219D9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CE1195D-D130-A7A6-84D6-3B4F2C1814F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79861A4-29CC-6863-F946-9C23F3A9E851}"/>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5" name="Plassholder for bunntekst 4">
            <a:extLst>
              <a:ext uri="{FF2B5EF4-FFF2-40B4-BE49-F238E27FC236}">
                <a16:creationId xmlns:a16="http://schemas.microsoft.com/office/drawing/2014/main" id="{5B2AFF98-EAB8-EBAA-FB00-D064438EB65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510FD51-6500-98BC-5DA8-373751A584FD}"/>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288819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4121214-963B-19C4-3B37-EA7EE371B54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690E45B-A74C-0343-BE64-F01EF256E73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793EB67-63DF-2C31-38CD-EFE22219B154}"/>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5" name="Plassholder for bunntekst 4">
            <a:extLst>
              <a:ext uri="{FF2B5EF4-FFF2-40B4-BE49-F238E27FC236}">
                <a16:creationId xmlns:a16="http://schemas.microsoft.com/office/drawing/2014/main" id="{0C5B9CA2-F429-2236-02AD-DEF6652FB1A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FFEE64E-1DCB-A3E3-C1C5-453505724634}"/>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197001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Custom Layout v1">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774825" y="1233487"/>
            <a:ext cx="5882207" cy="863601"/>
          </a:xfr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10" name="Sous-titre 2">
            <a:extLst>
              <a:ext uri="{FF2B5EF4-FFF2-40B4-BE49-F238E27FC236}">
                <a16:creationId xmlns:a16="http://schemas.microsoft.com/office/drawing/2014/main" id="{B13C01E0-35CE-5845-AF33-60D4E99DBCCE}"/>
              </a:ext>
            </a:extLst>
          </p:cNvPr>
          <p:cNvSpPr>
            <a:spLocks noGrp="1"/>
          </p:cNvSpPr>
          <p:nvPr>
            <p:ph type="subTitle" idx="1" hasCustomPrompt="1"/>
          </p:nvPr>
        </p:nvSpPr>
        <p:spPr>
          <a:xfrm>
            <a:off x="1882775" y="763668"/>
            <a:ext cx="892847"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cxnSp>
        <p:nvCxnSpPr>
          <p:cNvPr id="5" name="Connecteur droit 4">
            <a:extLst>
              <a:ext uri="{FF2B5EF4-FFF2-40B4-BE49-F238E27FC236}">
                <a16:creationId xmlns:a16="http://schemas.microsoft.com/office/drawing/2014/main" id="{6015F1C8-A194-4B45-8084-FABDF69A2B4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622718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93199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7432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332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22490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52041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741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4062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DB0D71-CEF9-895E-B74C-18958DD8B89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BB5C22F-6E56-F833-8744-89AC05A5C08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3919875-CD02-A35F-0DA1-70EB30F25C13}"/>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5" name="Plassholder for bunntekst 4">
            <a:extLst>
              <a:ext uri="{FF2B5EF4-FFF2-40B4-BE49-F238E27FC236}">
                <a16:creationId xmlns:a16="http://schemas.microsoft.com/office/drawing/2014/main" id="{9757098C-2B50-0F4E-63FE-5DD3DE7B73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B73BB96-B46C-22C1-16AB-2CE0DAFFBC47}"/>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1715888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1683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7890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56750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5244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1E5A18-6829-F88F-0E29-D486DD2D115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B105449-9130-3294-ACEC-996878C567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5745984-7BA7-260C-559C-5C31024D43DD}"/>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5" name="Plassholder for bunntekst 4">
            <a:extLst>
              <a:ext uri="{FF2B5EF4-FFF2-40B4-BE49-F238E27FC236}">
                <a16:creationId xmlns:a16="http://schemas.microsoft.com/office/drawing/2014/main" id="{8656FB5C-3CE1-E741-38B5-63A0DC47618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9F12B1D-2ECB-9B87-0EF6-1CFB6C349DB1}"/>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275912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9AD8FF-989B-598C-BBEC-72D02672830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A1EEAA3-FF05-BE6B-BF8B-DE7BBFDA549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50893A5-0E0B-67F0-8F38-6B75D1811DE8}"/>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C626A61-A974-5A77-7A43-B229E9FE74B7}"/>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6" name="Plassholder for bunntekst 5">
            <a:extLst>
              <a:ext uri="{FF2B5EF4-FFF2-40B4-BE49-F238E27FC236}">
                <a16:creationId xmlns:a16="http://schemas.microsoft.com/office/drawing/2014/main" id="{52AA1169-83B5-653A-00A2-58DF1AAE376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A36707B-0E5E-823A-1245-E68ADD729C22}"/>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4455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7F5505-626A-DC57-F4CC-85DF7A8929A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1D4FCD9-D585-6CAF-5481-761C4B62E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4D5C546-14CF-F140-559D-F9BDB54963B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352190C-7E66-11C7-56BF-5502D91A0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DDEEA1D-FAFE-7D1C-94F7-C85C4B50544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4544593-1D53-605A-8926-04CA3A91B10E}"/>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8" name="Plassholder for bunntekst 7">
            <a:extLst>
              <a:ext uri="{FF2B5EF4-FFF2-40B4-BE49-F238E27FC236}">
                <a16:creationId xmlns:a16="http://schemas.microsoft.com/office/drawing/2014/main" id="{2D698DD1-75D0-F266-7027-4BB098B2F3C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2B41897-C7B7-1FCD-CE51-9B4161F8D1D2}"/>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52648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81334A-58C6-2D65-611A-2E1902BC26F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1B46795-B76B-6781-2773-F8DAC2447B95}"/>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4" name="Plassholder for bunntekst 3">
            <a:extLst>
              <a:ext uri="{FF2B5EF4-FFF2-40B4-BE49-F238E27FC236}">
                <a16:creationId xmlns:a16="http://schemas.microsoft.com/office/drawing/2014/main" id="{E04922C0-C34E-6D27-5A01-3CA924617F7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CF6B207-2220-676D-F93F-2926BDE3F1A4}"/>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17136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B7874E1-8823-86BA-DBBE-141005CBFAD9}"/>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3" name="Plassholder for bunntekst 2">
            <a:extLst>
              <a:ext uri="{FF2B5EF4-FFF2-40B4-BE49-F238E27FC236}">
                <a16:creationId xmlns:a16="http://schemas.microsoft.com/office/drawing/2014/main" id="{D42BBA82-35DD-45D3-01FD-5F4908C8A54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A020BF1-2FCC-1069-2F82-E440AE8A3C18}"/>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203263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868048-CEEA-5E7C-7F0D-970CB60C0A2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02F7A7B-5AE9-263D-0807-70ED7739E8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7CF39AD-C54B-CBC8-23AD-2161967A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4288116-3AF5-A782-B1A4-720CBCE3CE89}"/>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6" name="Plassholder for bunntekst 5">
            <a:extLst>
              <a:ext uri="{FF2B5EF4-FFF2-40B4-BE49-F238E27FC236}">
                <a16:creationId xmlns:a16="http://schemas.microsoft.com/office/drawing/2014/main" id="{BE412184-B874-53EB-8AA6-268FDF5A49C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8348378-F555-F910-B56D-1B05467CEE1B}"/>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74397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C81F6A-BB4C-7CF4-8D40-E741649BAC6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B75E9CD-83D8-26F0-0386-F32F4FFF9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2D23FD5-8432-2739-DDE1-D31005757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FE120CB-E85F-D048-D56D-8BAFF896EB1F}"/>
              </a:ext>
            </a:extLst>
          </p:cNvPr>
          <p:cNvSpPr>
            <a:spLocks noGrp="1"/>
          </p:cNvSpPr>
          <p:nvPr>
            <p:ph type="dt" sz="half" idx="10"/>
          </p:nvPr>
        </p:nvSpPr>
        <p:spPr/>
        <p:txBody>
          <a:bodyPr/>
          <a:lstStyle/>
          <a:p>
            <a:fld id="{B9729571-54CD-45A1-8646-FC3592F301A2}" type="datetimeFigureOut">
              <a:rPr lang="nb-NO" smtClean="0"/>
              <a:t>17.04.2024</a:t>
            </a:fld>
            <a:endParaRPr lang="nb-NO"/>
          </a:p>
        </p:txBody>
      </p:sp>
      <p:sp>
        <p:nvSpPr>
          <p:cNvPr id="6" name="Plassholder for bunntekst 5">
            <a:extLst>
              <a:ext uri="{FF2B5EF4-FFF2-40B4-BE49-F238E27FC236}">
                <a16:creationId xmlns:a16="http://schemas.microsoft.com/office/drawing/2014/main" id="{EB0D51F5-9F14-09E9-922C-8BEB9F993C7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33E03AC-872F-E877-FB85-9EA92F032889}"/>
              </a:ext>
            </a:extLst>
          </p:cNvPr>
          <p:cNvSpPr>
            <a:spLocks noGrp="1"/>
          </p:cNvSpPr>
          <p:nvPr>
            <p:ph type="sldNum" sz="quarter" idx="12"/>
          </p:nvPr>
        </p:nvSpPr>
        <p:spPr/>
        <p:txBody>
          <a:bodyPr/>
          <a:lstStyle/>
          <a:p>
            <a:fld id="{5B9525D1-2973-4036-928C-20CD99615EF7}" type="slidenum">
              <a:rPr lang="nb-NO" smtClean="0"/>
              <a:t>‹#›</a:t>
            </a:fld>
            <a:endParaRPr lang="nb-NO"/>
          </a:p>
        </p:txBody>
      </p:sp>
    </p:spTree>
    <p:extLst>
      <p:ext uri="{BB962C8B-B14F-4D97-AF65-F5344CB8AC3E}">
        <p14:creationId xmlns:p14="http://schemas.microsoft.com/office/powerpoint/2010/main" val="403585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E02515C-8921-8857-2B21-A965E9A2B0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773D1CF-7D3D-3597-BC8E-0F584424E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27FCB2C-9776-9774-9051-B4AA462ED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29571-54CD-45A1-8646-FC3592F301A2}" type="datetimeFigureOut">
              <a:rPr lang="nb-NO" smtClean="0"/>
              <a:t>17.04.2024</a:t>
            </a:fld>
            <a:endParaRPr lang="nb-NO"/>
          </a:p>
        </p:txBody>
      </p:sp>
      <p:sp>
        <p:nvSpPr>
          <p:cNvPr id="5" name="Plassholder for bunntekst 4">
            <a:extLst>
              <a:ext uri="{FF2B5EF4-FFF2-40B4-BE49-F238E27FC236}">
                <a16:creationId xmlns:a16="http://schemas.microsoft.com/office/drawing/2014/main" id="{FB6A81DB-7AF4-D4BC-487A-B9289A94A9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F2FA11E-009F-46A3-F1B8-FDA19ABAB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525D1-2973-4036-928C-20CD99615EF7}" type="slidenum">
              <a:rPr lang="nb-NO" smtClean="0"/>
              <a:t>‹#›</a:t>
            </a:fld>
            <a:endParaRPr lang="nb-NO"/>
          </a:p>
        </p:txBody>
      </p:sp>
    </p:spTree>
    <p:extLst>
      <p:ext uri="{BB962C8B-B14F-4D97-AF65-F5344CB8AC3E}">
        <p14:creationId xmlns:p14="http://schemas.microsoft.com/office/powerpoint/2010/main" val="3342044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5363680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939EACEA-65D2-3AF9-AA89-25D218FD53BF}"/>
              </a:ext>
            </a:extLst>
          </p:cNvPr>
          <p:cNvPicPr>
            <a:picLocks noChangeAspect="1"/>
          </p:cNvPicPr>
          <p:nvPr/>
        </p:nvPicPr>
        <p:blipFill rotWithShape="1">
          <a:blip r:embed="rId2"/>
          <a:srcRect l="9091" r="-2" b="1065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7E5FECAF-3ED1-FDDB-661B-FA8646900BE5}"/>
              </a:ext>
            </a:extLst>
          </p:cNvPr>
          <p:cNvSpPr>
            <a:spLocks noGrp="1"/>
          </p:cNvSpPr>
          <p:nvPr>
            <p:ph type="ctrTitle"/>
          </p:nvPr>
        </p:nvSpPr>
        <p:spPr>
          <a:xfrm>
            <a:off x="477981" y="1122363"/>
            <a:ext cx="6395430" cy="3204134"/>
          </a:xfrm>
        </p:spPr>
        <p:txBody>
          <a:bodyPr anchor="b">
            <a:normAutofit/>
          </a:bodyPr>
          <a:lstStyle/>
          <a:p>
            <a:pPr algn="l"/>
            <a:r>
              <a:rPr lang="nb-NO" sz="4400" dirty="0"/>
              <a:t>«Et bærekraftig Moskenes»</a:t>
            </a:r>
            <a:br>
              <a:rPr lang="nb-NO" sz="4400" dirty="0"/>
            </a:br>
            <a:r>
              <a:rPr lang="nb-NO" sz="4400" dirty="0"/>
              <a:t>- status delprosjekt HO</a:t>
            </a:r>
          </a:p>
        </p:txBody>
      </p:sp>
      <p:sp>
        <p:nvSpPr>
          <p:cNvPr id="3" name="Undertittel 2">
            <a:extLst>
              <a:ext uri="{FF2B5EF4-FFF2-40B4-BE49-F238E27FC236}">
                <a16:creationId xmlns:a16="http://schemas.microsoft.com/office/drawing/2014/main" id="{B7D5042C-7A59-0952-79F4-B6CB1DCCAA92}"/>
              </a:ext>
            </a:extLst>
          </p:cNvPr>
          <p:cNvSpPr>
            <a:spLocks noGrp="1"/>
          </p:cNvSpPr>
          <p:nvPr>
            <p:ph type="subTitle" idx="1"/>
          </p:nvPr>
        </p:nvSpPr>
        <p:spPr>
          <a:xfrm>
            <a:off x="477980" y="4872922"/>
            <a:ext cx="4023359" cy="1208141"/>
          </a:xfrm>
        </p:spPr>
        <p:txBody>
          <a:bodyPr>
            <a:normAutofit/>
          </a:bodyPr>
          <a:lstStyle/>
          <a:p>
            <a:pPr algn="l"/>
            <a:r>
              <a:rPr lang="nb-NO" sz="2000" dirty="0"/>
              <a:t>Styringsgruppemøte 16.04.2024</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048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743122-A73F-0776-4B14-ADB9A0040803}"/>
              </a:ext>
            </a:extLst>
          </p:cNvPr>
          <p:cNvSpPr>
            <a:spLocks noGrp="1"/>
          </p:cNvSpPr>
          <p:nvPr>
            <p:ph type="title"/>
          </p:nvPr>
        </p:nvSpPr>
        <p:spPr>
          <a:xfrm>
            <a:off x="481013" y="3752849"/>
            <a:ext cx="3290887" cy="2452687"/>
          </a:xfrm>
        </p:spPr>
        <p:txBody>
          <a:bodyPr anchor="ctr">
            <a:normAutofit/>
          </a:bodyPr>
          <a:lstStyle/>
          <a:p>
            <a:r>
              <a:rPr lang="nb-NO" sz="3600" b="1" dirty="0">
                <a:solidFill>
                  <a:srgbClr val="FF0000"/>
                </a:solidFill>
              </a:rPr>
              <a:t>Fire delmål </a:t>
            </a:r>
            <a:r>
              <a:rPr lang="nb-NO" sz="2000" dirty="0"/>
              <a:t>(arbeidspakke 2)</a:t>
            </a:r>
          </a:p>
        </p:txBody>
      </p:sp>
      <p:pic>
        <p:nvPicPr>
          <p:cNvPr id="1026" name="Picture 2">
            <a:extLst>
              <a:ext uri="{FF2B5EF4-FFF2-40B4-BE49-F238E27FC236}">
                <a16:creationId xmlns:a16="http://schemas.microsoft.com/office/drawing/2014/main" id="{30D52365-62D8-7582-25A8-F967A4E245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88" b="3032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5FABFFFF-380A-1169-57B8-AB58781820FD}"/>
              </a:ext>
            </a:extLst>
          </p:cNvPr>
          <p:cNvSpPr>
            <a:spLocks noGrp="1"/>
          </p:cNvSpPr>
          <p:nvPr>
            <p:ph idx="1"/>
          </p:nvPr>
        </p:nvSpPr>
        <p:spPr>
          <a:xfrm>
            <a:off x="3262393" y="3861337"/>
            <a:ext cx="8812267" cy="3105151"/>
          </a:xfrm>
        </p:spPr>
        <p:txBody>
          <a:bodyPr anchor="ctr">
            <a:normAutofit/>
          </a:bodyPr>
          <a:lstStyle/>
          <a:p>
            <a:pPr marL="342900" lvl="0" indent="-342900">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Utarbeide kompetanse og rekrutteringsplan og gjennomføre systematisk kompetanseheving av ansatte i pleie og omsorg</a:t>
            </a:r>
          </a:p>
          <a:p>
            <a:pPr marL="342900" lvl="0" indent="-342900">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Utvikle og forankre metode for helhetlig kvalitet og forbedringsarbeid i pleie og omsorg med ansvar for revidering av interne rutiner og prosedyrer</a:t>
            </a:r>
          </a:p>
          <a:p>
            <a:pPr marL="342900" lvl="0" indent="-342900">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Gjennomføre ny ansvar- og oppgavedeling og alternativ ressursstyring og bruk av kompetanse i pleie og omsorg</a:t>
            </a:r>
          </a:p>
          <a:p>
            <a:pPr marL="342900" lvl="0" indent="-342900">
              <a:spcAft>
                <a:spcPts val="800"/>
              </a:spcAft>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Digitalisering og teknologi- ta i bruk trygghetsteknologi som bidrar til økt mestring hos innbyggere, samt bidrar til å frigi tid og øke ansatte kapasitet til pasientrelatert arbeid. </a:t>
            </a:r>
          </a:p>
          <a:p>
            <a:endParaRPr lang="nb-NO" sz="1500" dirty="0"/>
          </a:p>
        </p:txBody>
      </p:sp>
    </p:spTree>
    <p:extLst>
      <p:ext uri="{BB962C8B-B14F-4D97-AF65-F5344CB8AC3E}">
        <p14:creationId xmlns:p14="http://schemas.microsoft.com/office/powerpoint/2010/main" val="375130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C4CCB1-80FA-EC20-3475-C4B22B61B1F7}"/>
              </a:ext>
            </a:extLst>
          </p:cNvPr>
          <p:cNvSpPr>
            <a:spLocks noGrp="1"/>
          </p:cNvSpPr>
          <p:nvPr>
            <p:ph type="title"/>
          </p:nvPr>
        </p:nvSpPr>
        <p:spPr>
          <a:xfrm>
            <a:off x="790182" y="473215"/>
            <a:ext cx="11025753" cy="1013958"/>
          </a:xfrm>
        </p:spPr>
        <p:txBody>
          <a:bodyPr>
            <a:noAutofit/>
          </a:bodyPr>
          <a:lstStyle/>
          <a:p>
            <a:r>
              <a:rPr lang="nb-NO" sz="2800" dirty="0"/>
              <a:t>Delmål 1. Utarbeide kompetanse og rekrutteringsplan og gjennomføre systematisk kompetanseheving av ansatte i pleie og omsorg</a:t>
            </a:r>
            <a:br>
              <a:rPr lang="nb-NO" sz="2800" dirty="0"/>
            </a:br>
            <a:endParaRPr lang="nb-NO" sz="2800" dirty="0"/>
          </a:p>
        </p:txBody>
      </p:sp>
      <p:sp>
        <p:nvSpPr>
          <p:cNvPr id="3" name="Plassholder for innhold 2">
            <a:extLst>
              <a:ext uri="{FF2B5EF4-FFF2-40B4-BE49-F238E27FC236}">
                <a16:creationId xmlns:a16="http://schemas.microsoft.com/office/drawing/2014/main" id="{F3013075-413E-699F-58D7-0187343611F0}"/>
              </a:ext>
            </a:extLst>
          </p:cNvPr>
          <p:cNvSpPr>
            <a:spLocks noGrp="1"/>
          </p:cNvSpPr>
          <p:nvPr>
            <p:ph idx="1"/>
          </p:nvPr>
        </p:nvSpPr>
        <p:spPr>
          <a:xfrm>
            <a:off x="457200" y="1799023"/>
            <a:ext cx="11560213" cy="5407689"/>
          </a:xfrm>
        </p:spPr>
        <p:txBody>
          <a:bodyPr>
            <a:normAutofit/>
          </a:bodyPr>
          <a:lstStyle/>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skal utarbeides kompetanse og rekrutteringsplan for sektoren. Planen skal synliggjøre hvilken kompetanse kommunen innehar, og viser hvilke områder som har utfordring og behov for kompetanseutvikling. Kompetanseplanen skal være et hjelpemiddel for prioritering til videre- grunnutdanning og områder som skal sikre kompetanseutvikling. Kompetanseplan med kompetansekartlegging må knyttes til arbeid med ny oppgavedeling, og revidering av turnus. </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Aktivitet: </a:t>
            </a:r>
          </a:p>
          <a:p>
            <a:pPr marL="342900" lvl="0" indent="-342900">
              <a:lnSpc>
                <a:spcPct val="107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Kartlegging av individuell kompetanse ansatte</a:t>
            </a:r>
          </a:p>
          <a:p>
            <a:pPr marL="342900" lvl="0" indent="-342900">
              <a:lnSpc>
                <a:spcPct val="107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Belyse dagens og framtidens kompetansebehov </a:t>
            </a:r>
          </a:p>
          <a:p>
            <a:pPr marL="342900" lvl="0" indent="-342900">
              <a:lnSpc>
                <a:spcPct val="107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Definere felles kompetansesatsningsområder</a:t>
            </a:r>
          </a:p>
          <a:p>
            <a:pPr marL="342900" lvl="0" indent="-342900">
              <a:lnSpc>
                <a:spcPct val="107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Utvikle handlingsplan/</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årshjul</a:t>
            </a:r>
            <a:r>
              <a:rPr lang="nb-NO" sz="1800" dirty="0">
                <a:effectLst/>
                <a:latin typeface="Calibri" panose="020F0502020204030204" pitchFamily="34" charset="0"/>
                <a:ea typeface="Calibri" panose="020F0502020204030204" pitchFamily="34" charset="0"/>
                <a:cs typeface="Times New Roman" panose="02020603050405020304" pitchFamily="18" charset="0"/>
              </a:rPr>
              <a:t> for opplæringstiltak</a:t>
            </a:r>
          </a:p>
          <a:p>
            <a:pPr marL="342900" lvl="0" indent="-342900">
              <a:lnSpc>
                <a:spcPct val="107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Vurdere andre rekrutteringstiltak (tiltak nr. 1)</a:t>
            </a:r>
          </a:p>
          <a:p>
            <a:pPr marL="342900" lvl="0" indent="-342900">
              <a:lnSpc>
                <a:spcPct val="107000"/>
              </a:lnSpc>
              <a:spcAft>
                <a:spcPts val="800"/>
              </a:spcAft>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Ivareta kompetanseplan i revidering av ny turnus</a:t>
            </a:r>
          </a:p>
          <a:p>
            <a:endParaRPr lang="nb-NO" dirty="0"/>
          </a:p>
        </p:txBody>
      </p:sp>
      <p:pic>
        <p:nvPicPr>
          <p:cNvPr id="4" name="Bilde 3">
            <a:extLst>
              <a:ext uri="{FF2B5EF4-FFF2-40B4-BE49-F238E27FC236}">
                <a16:creationId xmlns:a16="http://schemas.microsoft.com/office/drawing/2014/main" id="{B8BB426B-41F9-8F70-949D-F8668180C3B7}"/>
              </a:ext>
            </a:extLst>
          </p:cNvPr>
          <p:cNvPicPr>
            <a:picLocks noChangeAspect="1"/>
          </p:cNvPicPr>
          <p:nvPr/>
        </p:nvPicPr>
        <p:blipFill>
          <a:blip r:embed="rId2"/>
          <a:stretch>
            <a:fillRect/>
          </a:stretch>
        </p:blipFill>
        <p:spPr>
          <a:xfrm>
            <a:off x="6096000" y="4227163"/>
            <a:ext cx="5840332" cy="1650643"/>
          </a:xfrm>
          <a:prstGeom prst="rect">
            <a:avLst/>
          </a:prstGeom>
        </p:spPr>
      </p:pic>
    </p:spTree>
    <p:extLst>
      <p:ext uri="{BB962C8B-B14F-4D97-AF65-F5344CB8AC3E}">
        <p14:creationId xmlns:p14="http://schemas.microsoft.com/office/powerpoint/2010/main" val="412571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5F7468-1B72-A710-C1E4-6BAA6D4149C9}"/>
              </a:ext>
            </a:extLst>
          </p:cNvPr>
          <p:cNvSpPr>
            <a:spLocks noGrp="1"/>
          </p:cNvSpPr>
          <p:nvPr>
            <p:ph type="title"/>
          </p:nvPr>
        </p:nvSpPr>
        <p:spPr>
          <a:xfrm>
            <a:off x="308224" y="558546"/>
            <a:ext cx="11633219" cy="626767"/>
          </a:xfrm>
        </p:spPr>
        <p:txBody>
          <a:bodyPr>
            <a:noAutofit/>
          </a:bodyPr>
          <a:lstStyle/>
          <a:p>
            <a:r>
              <a:rPr lang="nb-NO" sz="2800" dirty="0"/>
              <a:t>Delmål 2. Utvikle og forankre metode for helhetlig kvalitet og forbedringsarbeid i pleie og omsorg med ansvar for revidering av interne rutiner og prosedyrer</a:t>
            </a:r>
          </a:p>
        </p:txBody>
      </p:sp>
      <p:sp>
        <p:nvSpPr>
          <p:cNvPr id="3" name="Plassholder for innhold 2">
            <a:extLst>
              <a:ext uri="{FF2B5EF4-FFF2-40B4-BE49-F238E27FC236}">
                <a16:creationId xmlns:a16="http://schemas.microsoft.com/office/drawing/2014/main" id="{700E62EE-589D-E508-CA72-CF75780EA426}"/>
              </a:ext>
            </a:extLst>
          </p:cNvPr>
          <p:cNvSpPr>
            <a:spLocks noGrp="1"/>
          </p:cNvSpPr>
          <p:nvPr>
            <p:ph idx="1"/>
          </p:nvPr>
        </p:nvSpPr>
        <p:spPr>
          <a:xfrm>
            <a:off x="308224" y="1526582"/>
            <a:ext cx="11537878" cy="5123147"/>
          </a:xfrm>
        </p:spPr>
        <p:txBody>
          <a:bodyPr>
            <a:normAutofit/>
          </a:bodyPr>
          <a:lstStyle/>
          <a:p>
            <a:pPr marL="0" indent="0">
              <a:buNone/>
            </a:pPr>
            <a:endParaRPr lang="nb-NO"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b-NO" sz="1800" dirty="0">
                <a:effectLst/>
                <a:latin typeface="Calibri" panose="020F0502020204030204" pitchFamily="34" charset="0"/>
                <a:ea typeface="Calibri" panose="020F0502020204030204" pitchFamily="34" charset="0"/>
                <a:cs typeface="Calibri" panose="020F0502020204030204" pitchFamily="34" charset="0"/>
              </a:rPr>
              <a:t>Tiltaket har som mål å støtte ledere og ansatte i organisering og systematisk oppfølging av arbeid med kontinuerlig kvalitetsforbedring i pleie og omsorg. Arbeidet vil inngå i kommunens internkontroll og styringssystem.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nb-NO" sz="1800" dirty="0">
                <a:effectLst/>
                <a:latin typeface="Calibri" panose="020F0502020204030204" pitchFamily="34" charset="0"/>
                <a:ea typeface="Calibri" panose="020F0502020204030204" pitchFamily="34" charset="0"/>
                <a:cs typeface="Calibri" panose="020F0502020204030204" pitchFamily="34" charset="0"/>
              </a:rPr>
              <a:t>Aktivitet: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Utarbeide og vedta mandat for fag- kvalitetsgruppa for pleie og omsorg. Samt innføre forbedringstavle i avdelingen (tiltak nr.10)</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Innføring av multidose for hjemmetjenesten og sykehjem (tiltak nr. 8)</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Utarbeide handlingsplan /</a:t>
            </a:r>
            <a:r>
              <a:rPr lang="nb-NO" sz="1800" dirty="0" err="1">
                <a:effectLst/>
                <a:latin typeface="Calibri" panose="020F0502020204030204" pitchFamily="34" charset="0"/>
                <a:ea typeface="Calibri" panose="020F0502020204030204" pitchFamily="34" charset="0"/>
                <a:cs typeface="Calibri" panose="020F0502020204030204" pitchFamily="34" charset="0"/>
              </a:rPr>
              <a:t>årshjul</a:t>
            </a:r>
            <a:r>
              <a:rPr lang="nb-NO" sz="1800" dirty="0">
                <a:effectLst/>
                <a:latin typeface="Calibri" panose="020F0502020204030204" pitchFamily="34" charset="0"/>
                <a:ea typeface="Calibri" panose="020F0502020204030204" pitchFamily="34" charset="0"/>
                <a:cs typeface="Calibri" panose="020F0502020204030204" pitchFamily="34" charset="0"/>
              </a:rPr>
              <a:t> for tiltak (sees i sammenheng med delmål 1.)</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Implementere </a:t>
            </a:r>
            <a:r>
              <a:rPr lang="nb-NO" sz="1800" dirty="0" err="1">
                <a:effectLst/>
                <a:latin typeface="Calibri" panose="020F0502020204030204" pitchFamily="34" charset="0"/>
                <a:ea typeface="Calibri" panose="020F0502020204030204" pitchFamily="34" charset="0"/>
                <a:cs typeface="Calibri" panose="020F0502020204030204" pitchFamily="34" charset="0"/>
              </a:rPr>
              <a:t>Compilo</a:t>
            </a:r>
            <a:r>
              <a:rPr lang="nb-NO" sz="1800" dirty="0">
                <a:effectLst/>
                <a:latin typeface="Calibri" panose="020F0502020204030204" pitchFamily="34" charset="0"/>
                <a:ea typeface="Calibri" panose="020F0502020204030204" pitchFamily="34" charset="0"/>
                <a:cs typeface="Calibri" panose="020F0502020204030204" pitchFamily="34" charset="0"/>
              </a:rPr>
              <a:t>- systematisk avviksoppfølging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Kvalitetsgruppen skal bistå til gjennomgang av</a:t>
            </a:r>
            <a:r>
              <a:rPr lang="nb-NO" sz="1800" dirty="0">
                <a:effectLst/>
                <a:latin typeface="Calibri" panose="020F0502020204030204" pitchFamily="34" charset="0"/>
                <a:ea typeface="Calibri" panose="020F0502020204030204" pitchFamily="34" charset="0"/>
                <a:cs typeface="Times New Roman" panose="02020603050405020304" pitchFamily="18" charset="0"/>
              </a:rPr>
              <a:t> arealbruk av sykehjemmet- hvordan kan bygget tilpasses dagens drift bedre (tiltak nr.14)</a:t>
            </a:r>
          </a:p>
          <a:p>
            <a:pPr marL="342900" lvl="0" indent="-342900">
              <a:lnSpc>
                <a:spcPct val="100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Trygghet pasienter (skjerming, sikring, mulighet lukket avdeling)</a:t>
            </a:r>
          </a:p>
          <a:p>
            <a:pPr marL="342900" lvl="0" indent="-342900">
              <a:lnSpc>
                <a:spcPct val="100000"/>
              </a:lnSpc>
              <a:spcAft>
                <a:spcPts val="1000"/>
              </a:spcAft>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Definerte areal til ansatte (møterom, rapport, dokumentasjon, spiseplass,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m.m</a:t>
            </a:r>
            <a:r>
              <a:rPr lang="nb-NO"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nb-NO" dirty="0"/>
          </a:p>
        </p:txBody>
      </p:sp>
    </p:spTree>
    <p:extLst>
      <p:ext uri="{BB962C8B-B14F-4D97-AF65-F5344CB8AC3E}">
        <p14:creationId xmlns:p14="http://schemas.microsoft.com/office/powerpoint/2010/main" val="339013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EA47A3-FAA9-20C4-F12A-E8A6D58DD96D}"/>
              </a:ext>
            </a:extLst>
          </p:cNvPr>
          <p:cNvSpPr>
            <a:spLocks noGrp="1"/>
          </p:cNvSpPr>
          <p:nvPr>
            <p:ph type="title"/>
          </p:nvPr>
        </p:nvSpPr>
        <p:spPr>
          <a:xfrm>
            <a:off x="472697" y="365125"/>
            <a:ext cx="11365481" cy="820495"/>
          </a:xfrm>
        </p:spPr>
        <p:txBody>
          <a:bodyPr>
            <a:noAutofit/>
          </a:bodyPr>
          <a:lstStyle/>
          <a:p>
            <a:r>
              <a:rPr lang="nb-NO" sz="2800" dirty="0"/>
              <a:t>Delmål 3. Gjennomføre ny ansvar- og oppgavedeling og alternativ ressursstyring og bruk av kompetanse i pleie og omsorg</a:t>
            </a:r>
            <a:br>
              <a:rPr lang="nb-NO" sz="2800" dirty="0"/>
            </a:br>
            <a:endParaRPr lang="nb-NO" sz="2800" dirty="0"/>
          </a:p>
        </p:txBody>
      </p:sp>
      <p:sp>
        <p:nvSpPr>
          <p:cNvPr id="3" name="Plassholder for innhold 2">
            <a:extLst>
              <a:ext uri="{FF2B5EF4-FFF2-40B4-BE49-F238E27FC236}">
                <a16:creationId xmlns:a16="http://schemas.microsoft.com/office/drawing/2014/main" id="{45C2B9F1-E9BC-B764-0E64-0124A0F78AD2}"/>
              </a:ext>
            </a:extLst>
          </p:cNvPr>
          <p:cNvSpPr>
            <a:spLocks noGrp="1"/>
          </p:cNvSpPr>
          <p:nvPr>
            <p:ph idx="1"/>
          </p:nvPr>
        </p:nvSpPr>
        <p:spPr>
          <a:xfrm>
            <a:off x="184935" y="1428108"/>
            <a:ext cx="11835829" cy="5429891"/>
          </a:xfrm>
        </p:spPr>
        <p:txBody>
          <a:bodyPr>
            <a:normAutofit fontScale="47500" lnSpcReduction="20000"/>
          </a:bodyPr>
          <a:lstStyle/>
          <a:p>
            <a:pPr marL="0" indent="0">
              <a:lnSpc>
                <a:spcPct val="120000"/>
              </a:lnSpc>
              <a:spcBef>
                <a:spcPts val="200"/>
              </a:spcBef>
              <a:spcAft>
                <a:spcPts val="800"/>
              </a:spcAft>
              <a:buNone/>
            </a:pPr>
            <a:r>
              <a:rPr lang="nb-NO" sz="38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Aktivitet: </a:t>
            </a:r>
            <a:endParaRPr lang="nb-NO" sz="3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200"/>
              </a:spcBef>
              <a:buFont typeface="Calibri" panose="020F0502020204030204" pitchFamily="34" charset="0"/>
              <a:buChar char="-"/>
            </a:pPr>
            <a:r>
              <a:rPr lang="nb-NO" sz="33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fortsette gjennomgang dagens praksis av hvordan oppgaver løses i dag og hva som ikke fungerer- utarbeide tiltak på hvordan oppgavene skal løses i fremtiden. </a:t>
            </a:r>
            <a:endParaRPr lang="nb-NO" sz="3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200"/>
              </a:spcBef>
              <a:buFont typeface="Calibri" panose="020F0502020204030204" pitchFamily="34" charset="0"/>
              <a:buChar char="-"/>
            </a:pPr>
            <a:r>
              <a:rPr lang="nb-NO" sz="33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Gjennomføre kompetansepåfyll (tiltak nr.5 og 12), eksempel: </a:t>
            </a:r>
            <a:endParaRPr lang="nb-NO" sz="3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Aft>
                <a:spcPts val="1000"/>
              </a:spcAft>
              <a:buFont typeface="Courier New" panose="02070309020205020404" pitchFamily="49" charset="0"/>
              <a:buChar char="o"/>
            </a:pPr>
            <a:r>
              <a:rPr lang="nb-NO" sz="3300" dirty="0">
                <a:effectLst/>
                <a:latin typeface="Calibri" panose="020F0502020204030204" pitchFamily="34" charset="0"/>
                <a:ea typeface="Calibri" panose="020F0502020204030204" pitchFamily="34" charset="0"/>
                <a:cs typeface="Times New Roman" panose="02020603050405020304" pitchFamily="18" charset="0"/>
              </a:rPr>
              <a:t>opplæring dokumentasjon </a:t>
            </a:r>
            <a:r>
              <a:rPr lang="nb-NO" sz="3300" dirty="0" err="1">
                <a:effectLst/>
                <a:latin typeface="Calibri" panose="020F0502020204030204" pitchFamily="34" charset="0"/>
                <a:ea typeface="Calibri" panose="020F0502020204030204" pitchFamily="34" charset="0"/>
                <a:cs typeface="Times New Roman" panose="02020603050405020304" pitchFamily="18" charset="0"/>
              </a:rPr>
              <a:t>Gerica</a:t>
            </a:r>
            <a:endParaRPr lang="nb-NO" sz="3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Aft>
                <a:spcPts val="1000"/>
              </a:spcAft>
              <a:buFont typeface="Courier New" panose="02070309020205020404" pitchFamily="49" charset="0"/>
              <a:buChar char="o"/>
            </a:pPr>
            <a:r>
              <a:rPr lang="nb-NO" sz="3300" dirty="0">
                <a:effectLst/>
                <a:latin typeface="Calibri" panose="020F0502020204030204" pitchFamily="34" charset="0"/>
                <a:ea typeface="Calibri" panose="020F0502020204030204" pitchFamily="34" charset="0"/>
                <a:cs typeface="Times New Roman" panose="02020603050405020304" pitchFamily="18" charset="0"/>
              </a:rPr>
              <a:t>opplæring grunnleggende ferdigheter og klinisk observasjon alle ansatte 3t med USHT Nordland</a:t>
            </a:r>
          </a:p>
          <a:p>
            <a:pPr marL="742950" lvl="1" indent="-285750">
              <a:lnSpc>
                <a:spcPct val="120000"/>
              </a:lnSpc>
              <a:spcAft>
                <a:spcPts val="1000"/>
              </a:spcAft>
              <a:buFont typeface="Courier New" panose="02070309020205020404" pitchFamily="49" charset="0"/>
              <a:buChar char="o"/>
            </a:pPr>
            <a:r>
              <a:rPr lang="nb-NO" sz="3300" dirty="0">
                <a:effectLst/>
                <a:latin typeface="Calibri" panose="020F0502020204030204" pitchFamily="34" charset="0"/>
                <a:ea typeface="Calibri" panose="020F0502020204030204" pitchFamily="34" charset="0"/>
                <a:cs typeface="Times New Roman" panose="02020603050405020304" pitchFamily="18" charset="0"/>
              </a:rPr>
              <a:t>Instruktører </a:t>
            </a:r>
            <a:r>
              <a:rPr lang="nb-NO" sz="3300" dirty="0" err="1">
                <a:effectLst/>
                <a:latin typeface="Calibri" panose="020F0502020204030204" pitchFamily="34" charset="0"/>
                <a:ea typeface="Calibri" panose="020F0502020204030204" pitchFamily="34" charset="0"/>
                <a:cs typeface="Times New Roman" panose="02020603050405020304" pitchFamily="18" charset="0"/>
              </a:rPr>
              <a:t>ProAct</a:t>
            </a:r>
            <a:r>
              <a:rPr lang="nb-NO" sz="3300" dirty="0">
                <a:effectLst/>
                <a:latin typeface="Calibri" panose="020F0502020204030204" pitchFamily="34" charset="0"/>
                <a:ea typeface="Calibri" panose="020F0502020204030204" pitchFamily="34" charset="0"/>
                <a:cs typeface="Times New Roman" panose="02020603050405020304" pitchFamily="18" charset="0"/>
              </a:rPr>
              <a:t>- </a:t>
            </a:r>
            <a:r>
              <a:rPr lang="nb-NO" sz="3300" dirty="0" err="1">
                <a:effectLst/>
                <a:latin typeface="Calibri" panose="020F0502020204030204" pitchFamily="34" charset="0"/>
                <a:ea typeface="Calibri" panose="020F0502020204030204" pitchFamily="34" charset="0"/>
                <a:cs typeface="Times New Roman" panose="02020603050405020304" pitchFamily="18" charset="0"/>
              </a:rPr>
              <a:t>KlinObs</a:t>
            </a:r>
            <a:r>
              <a:rPr lang="nb-NO" sz="3300" dirty="0">
                <a:effectLst/>
                <a:latin typeface="Calibri" panose="020F0502020204030204" pitchFamily="34" charset="0"/>
                <a:ea typeface="Calibri" panose="020F0502020204030204" pitchFamily="34" charset="0"/>
                <a:cs typeface="Times New Roman" panose="02020603050405020304" pitchFamily="18" charset="0"/>
              </a:rPr>
              <a:t> kommune med USHT Nordland</a:t>
            </a:r>
          </a:p>
          <a:p>
            <a:pPr marL="742950" lvl="1" indent="-285750">
              <a:lnSpc>
                <a:spcPct val="120000"/>
              </a:lnSpc>
              <a:spcAft>
                <a:spcPts val="1000"/>
              </a:spcAft>
              <a:buFont typeface="Courier New" panose="02070309020205020404" pitchFamily="49" charset="0"/>
              <a:buChar char="o"/>
            </a:pPr>
            <a:r>
              <a:rPr lang="nb-NO" sz="3300" dirty="0">
                <a:effectLst/>
                <a:latin typeface="Calibri" panose="020F0502020204030204" pitchFamily="34" charset="0"/>
                <a:ea typeface="Calibri" panose="020F0502020204030204" pitchFamily="34" charset="0"/>
                <a:cs typeface="Times New Roman" panose="02020603050405020304" pitchFamily="18" charset="0"/>
              </a:rPr>
              <a:t>Rutine primærkontakt</a:t>
            </a:r>
          </a:p>
          <a:p>
            <a:pPr marL="742950" lvl="1" indent="-285750">
              <a:lnSpc>
                <a:spcPct val="120000"/>
              </a:lnSpc>
              <a:spcAft>
                <a:spcPts val="1000"/>
              </a:spcAft>
              <a:buFont typeface="Courier New" panose="02070309020205020404" pitchFamily="49" charset="0"/>
              <a:buChar char="o"/>
            </a:pPr>
            <a:r>
              <a:rPr lang="nb-NO" sz="3300" dirty="0">
                <a:effectLst/>
                <a:latin typeface="Calibri" panose="020F0502020204030204" pitchFamily="34" charset="0"/>
                <a:ea typeface="Calibri" panose="020F0502020204030204" pitchFamily="34" charset="0"/>
                <a:cs typeface="Times New Roman" panose="02020603050405020304" pitchFamily="18" charset="0"/>
              </a:rPr>
              <a:t>Opplæring </a:t>
            </a:r>
            <a:r>
              <a:rPr lang="nb-NO" sz="3300" dirty="0" err="1">
                <a:effectLst/>
                <a:latin typeface="Calibri" panose="020F0502020204030204" pitchFamily="34" charset="0"/>
                <a:ea typeface="Calibri" panose="020F0502020204030204" pitchFamily="34" charset="0"/>
                <a:cs typeface="Times New Roman" panose="02020603050405020304" pitchFamily="18" charset="0"/>
              </a:rPr>
              <a:t>Compilo</a:t>
            </a:r>
            <a:r>
              <a:rPr lang="nb-NO" sz="3300" dirty="0">
                <a:effectLst/>
                <a:latin typeface="Calibri" panose="020F0502020204030204" pitchFamily="34" charset="0"/>
                <a:ea typeface="Calibri" panose="020F0502020204030204" pitchFamily="34" charset="0"/>
                <a:cs typeface="Times New Roman" panose="02020603050405020304" pitchFamily="18" charset="0"/>
              </a:rPr>
              <a:t>- avvik</a:t>
            </a:r>
          </a:p>
          <a:p>
            <a:pPr marL="742950" lvl="1" indent="-285750">
              <a:lnSpc>
                <a:spcPct val="120000"/>
              </a:lnSpc>
              <a:spcAft>
                <a:spcPts val="1000"/>
              </a:spcAft>
              <a:buFont typeface="Courier New" panose="02070309020205020404" pitchFamily="49" charset="0"/>
              <a:buChar char="o"/>
            </a:pPr>
            <a:r>
              <a:rPr lang="nb-NO" sz="3300" dirty="0">
                <a:effectLst/>
                <a:latin typeface="Calibri" panose="020F0502020204030204" pitchFamily="34" charset="0"/>
                <a:ea typeface="Calibri" panose="020F0502020204030204" pitchFamily="34" charset="0"/>
                <a:cs typeface="Times New Roman" panose="02020603050405020304" pitchFamily="18" charset="0"/>
              </a:rPr>
              <a:t>Brannopplæring/brannøvelse</a:t>
            </a:r>
          </a:p>
          <a:p>
            <a:pPr marL="742950" lvl="1" indent="-285750">
              <a:lnSpc>
                <a:spcPct val="120000"/>
              </a:lnSpc>
              <a:spcAft>
                <a:spcPts val="1000"/>
              </a:spcAft>
              <a:buFont typeface="Courier New" panose="02070309020205020404" pitchFamily="49" charset="0"/>
              <a:buChar char="o"/>
            </a:pPr>
            <a:r>
              <a:rPr lang="nb-NO" sz="3300" dirty="0">
                <a:effectLst/>
                <a:latin typeface="Calibri" panose="020F0502020204030204" pitchFamily="34" charset="0"/>
                <a:ea typeface="Calibri" panose="020F0502020204030204" pitchFamily="34" charset="0"/>
                <a:cs typeface="Times New Roman" panose="02020603050405020304" pitchFamily="18" charset="0"/>
              </a:rPr>
              <a:t>HLR- oppfriskning </a:t>
            </a:r>
          </a:p>
          <a:p>
            <a:pPr marL="742950" lvl="1" indent="-285750">
              <a:lnSpc>
                <a:spcPct val="120000"/>
              </a:lnSpc>
              <a:spcAft>
                <a:spcPts val="1000"/>
              </a:spcAft>
              <a:buFont typeface="Courier New" panose="02070309020205020404" pitchFamily="49" charset="0"/>
              <a:buChar char="o"/>
            </a:pPr>
            <a:r>
              <a:rPr lang="nb-NO" sz="3300" dirty="0">
                <a:effectLst/>
                <a:latin typeface="Calibri" panose="020F0502020204030204" pitchFamily="34" charset="0"/>
                <a:ea typeface="Calibri" panose="020F0502020204030204" pitchFamily="34" charset="0"/>
                <a:cs typeface="Times New Roman" panose="02020603050405020304" pitchFamily="18" charset="0"/>
              </a:rPr>
              <a:t>Andre e- læringskurs (Veilederen.no/kompetanesbroen.no)</a:t>
            </a:r>
          </a:p>
          <a:p>
            <a:pPr marL="342900" lvl="0" indent="-342900">
              <a:lnSpc>
                <a:spcPct val="120000"/>
              </a:lnSpc>
              <a:spcAft>
                <a:spcPts val="800"/>
              </a:spcAft>
              <a:buFont typeface="Calibri" panose="020F0502020204030204" pitchFamily="34" charset="0"/>
              <a:buChar char="-"/>
            </a:pPr>
            <a:r>
              <a:rPr lang="nb-NO" sz="33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Utarbeide nye rutiner ny oppgavedeling krever (tiltak nr. 2 og 7) - listen er ikke uttømmende</a:t>
            </a:r>
            <a:endParaRPr lang="nb-NO" sz="33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5" name="Bilde 4">
            <a:extLst>
              <a:ext uri="{FF2B5EF4-FFF2-40B4-BE49-F238E27FC236}">
                <a16:creationId xmlns:a16="http://schemas.microsoft.com/office/drawing/2014/main" id="{CC06DC11-D4FC-C7BF-A4FE-ECD08639B698}"/>
              </a:ext>
            </a:extLst>
          </p:cNvPr>
          <p:cNvPicPr>
            <a:picLocks noChangeAspect="1"/>
          </p:cNvPicPr>
          <p:nvPr/>
        </p:nvPicPr>
        <p:blipFill>
          <a:blip r:embed="rId2"/>
          <a:stretch>
            <a:fillRect/>
          </a:stretch>
        </p:blipFill>
        <p:spPr>
          <a:xfrm>
            <a:off x="6632392" y="3815651"/>
            <a:ext cx="5205787" cy="1614241"/>
          </a:xfrm>
          <a:prstGeom prst="rect">
            <a:avLst/>
          </a:prstGeom>
        </p:spPr>
      </p:pic>
    </p:spTree>
    <p:extLst>
      <p:ext uri="{BB962C8B-B14F-4D97-AF65-F5344CB8AC3E}">
        <p14:creationId xmlns:p14="http://schemas.microsoft.com/office/powerpoint/2010/main" val="131653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B35BE3-BFE9-95F5-B0CB-37CE047559EC}"/>
              </a:ext>
            </a:extLst>
          </p:cNvPr>
          <p:cNvSpPr>
            <a:spLocks noGrp="1"/>
          </p:cNvSpPr>
          <p:nvPr>
            <p:ph type="title"/>
          </p:nvPr>
        </p:nvSpPr>
        <p:spPr>
          <a:xfrm>
            <a:off x="275400" y="310882"/>
            <a:ext cx="11464566" cy="1587660"/>
          </a:xfrm>
        </p:spPr>
        <p:txBody>
          <a:bodyPr>
            <a:normAutofit/>
          </a:bodyPr>
          <a:lstStyle/>
          <a:p>
            <a:r>
              <a:rPr lang="nb-NO" sz="2800" dirty="0"/>
              <a:t>Delmål 4. Digitalisering og teknologi- ta i bruk trygghetsteknologi som bidrar til økt mestring hos innbyggere, samt bidrar til å frigi tid og øke ansatte kapasitet til pasientrelatert arbeid</a:t>
            </a:r>
          </a:p>
        </p:txBody>
      </p:sp>
      <p:sp>
        <p:nvSpPr>
          <p:cNvPr id="3" name="Plassholder for innhold 2">
            <a:extLst>
              <a:ext uri="{FF2B5EF4-FFF2-40B4-BE49-F238E27FC236}">
                <a16:creationId xmlns:a16="http://schemas.microsoft.com/office/drawing/2014/main" id="{7678F491-DF80-2990-965B-D3373D1E2050}"/>
              </a:ext>
            </a:extLst>
          </p:cNvPr>
          <p:cNvSpPr>
            <a:spLocks noGrp="1"/>
          </p:cNvSpPr>
          <p:nvPr>
            <p:ph idx="1"/>
          </p:nvPr>
        </p:nvSpPr>
        <p:spPr>
          <a:xfrm>
            <a:off x="275400" y="1996842"/>
            <a:ext cx="11815281" cy="5414481"/>
          </a:xfrm>
        </p:spPr>
        <p:txBody>
          <a:bodyPr>
            <a:normAutofit/>
          </a:bodyPr>
          <a:lstStyle/>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Investering og implementering av ny teknologi er sentral satsning for å effektivisere helse- og omsorgstjenesten. Ny teknologi skal bidra til økt kapasitet til å produsere mer tjenester enn hva som var mulig tidligere. Med andre ord målet er at økt bruk av teknologi bidrar til å avlaste personalet og bidrar til mindre behov for arbeidskraft i tjenesten. Det gjelder spesielt natt. </a:t>
            </a:r>
          </a:p>
          <a:p>
            <a:pPr marL="0" indent="0">
              <a:lnSpc>
                <a:spcPct val="107000"/>
              </a:lnSpc>
              <a:spcAft>
                <a:spcPts val="800"/>
              </a:spcAft>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Aktivitet:</a:t>
            </a:r>
          </a:p>
          <a:p>
            <a:pPr marL="342900" lvl="0" indent="-342900">
              <a:lnSpc>
                <a:spcPct val="115000"/>
              </a:lnSpc>
              <a:spcAft>
                <a:spcPts val="1000"/>
              </a:spcAft>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Ta i bruk sensorteknologi; sensorer på vindu og dør sykehjem og private hjem i samarbeid med IKT Lofoten (lærling) (tiltak nr. 4)</a:t>
            </a:r>
          </a:p>
          <a:p>
            <a:pPr marL="342900" lvl="0" indent="-342900">
              <a:lnSpc>
                <a:spcPct val="115000"/>
              </a:lnSpc>
              <a:spcAft>
                <a:spcPts val="1000"/>
              </a:spcAft>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Digitalt tilsyn og GPS sykehjem og private hjem som kan erstatte stedlig tilsyn (tiltak nr.4)</a:t>
            </a:r>
          </a:p>
          <a:p>
            <a:pPr marL="342900" lvl="0" indent="-342900">
              <a:lnSpc>
                <a:spcPct val="107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nytt Lås og- nøkkelsystem må gjennomgås og tilpasses ny praksis og rutiner på sykehjemmet (tiltak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nr</a:t>
            </a:r>
            <a:r>
              <a:rPr lang="nb-NO" sz="1800" dirty="0">
                <a:effectLst/>
                <a:latin typeface="Calibri" panose="020F0502020204030204" pitchFamily="34" charset="0"/>
                <a:ea typeface="Calibri" panose="020F0502020204030204" pitchFamily="34" charset="0"/>
                <a:cs typeface="Times New Roman" panose="02020603050405020304" pitchFamily="18" charset="0"/>
              </a:rPr>
              <a:t> 3.)</a:t>
            </a:r>
          </a:p>
          <a:p>
            <a:pPr marL="342900" lvl="0" indent="-342900">
              <a:lnSpc>
                <a:spcPct val="107000"/>
              </a:lnSpc>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Trygghetsalarm- sikre felles kode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nøkkelboks</a:t>
            </a:r>
            <a:r>
              <a:rPr lang="nb-NO" sz="1800" dirty="0">
                <a:effectLst/>
                <a:latin typeface="Calibri" panose="020F0502020204030204" pitchFamily="34" charset="0"/>
                <a:ea typeface="Calibri" panose="020F0502020204030204" pitchFamily="34" charset="0"/>
                <a:cs typeface="Times New Roman" panose="02020603050405020304" pitchFamily="18" charset="0"/>
              </a:rPr>
              <a:t> (tiltak nr.4)</a:t>
            </a:r>
          </a:p>
          <a:p>
            <a:pPr marL="342900" lvl="0" indent="-342900">
              <a:lnSpc>
                <a:spcPct val="107000"/>
              </a:lnSpc>
              <a:spcAft>
                <a:spcPts val="800"/>
              </a:spcAft>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Innkjøp bærbar PC for dokumentasjon (tiltak nr.9)</a:t>
            </a:r>
          </a:p>
          <a:p>
            <a:endParaRPr lang="nb-NO" dirty="0"/>
          </a:p>
        </p:txBody>
      </p:sp>
    </p:spTree>
    <p:extLst>
      <p:ext uri="{BB962C8B-B14F-4D97-AF65-F5344CB8AC3E}">
        <p14:creationId xmlns:p14="http://schemas.microsoft.com/office/powerpoint/2010/main" val="94613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6E6C56-98FB-2355-A532-9FFBC7C93837}"/>
              </a:ext>
            </a:extLst>
          </p:cNvPr>
          <p:cNvSpPr>
            <a:spLocks noGrp="1"/>
          </p:cNvSpPr>
          <p:nvPr>
            <p:ph type="title"/>
          </p:nvPr>
        </p:nvSpPr>
        <p:spPr>
          <a:xfrm>
            <a:off x="838200" y="179146"/>
            <a:ext cx="10515600" cy="968279"/>
          </a:xfrm>
        </p:spPr>
        <p:txBody>
          <a:bodyPr>
            <a:normAutofit/>
          </a:bodyPr>
          <a:lstStyle/>
          <a:p>
            <a:r>
              <a:rPr lang="nb-NO" sz="3600" dirty="0"/>
              <a:t>Framdriftsplan </a:t>
            </a:r>
          </a:p>
        </p:txBody>
      </p:sp>
      <p:graphicFrame>
        <p:nvGraphicFramePr>
          <p:cNvPr id="4" name="Plassholder for innhold 3">
            <a:extLst>
              <a:ext uri="{FF2B5EF4-FFF2-40B4-BE49-F238E27FC236}">
                <a16:creationId xmlns:a16="http://schemas.microsoft.com/office/drawing/2014/main" id="{7148A9A3-4C3E-20EE-6EE8-EDADB1A45A14}"/>
              </a:ext>
            </a:extLst>
          </p:cNvPr>
          <p:cNvGraphicFramePr>
            <a:graphicFrameLocks noGrp="1"/>
          </p:cNvGraphicFramePr>
          <p:nvPr>
            <p:ph idx="1"/>
            <p:extLst>
              <p:ext uri="{D42A27DB-BD31-4B8C-83A1-F6EECF244321}">
                <p14:modId xmlns:p14="http://schemas.microsoft.com/office/powerpoint/2010/main" val="2400967628"/>
              </p:ext>
            </p:extLst>
          </p:nvPr>
        </p:nvGraphicFramePr>
        <p:xfrm>
          <a:off x="5804116" y="1977407"/>
          <a:ext cx="6246326" cy="1783799"/>
        </p:xfrm>
        <a:graphic>
          <a:graphicData uri="http://schemas.openxmlformats.org/drawingml/2006/table">
            <a:tbl>
              <a:tblPr firstRow="1" firstCol="1" bandRow="1"/>
              <a:tblGrid>
                <a:gridCol w="2490053">
                  <a:extLst>
                    <a:ext uri="{9D8B030D-6E8A-4147-A177-3AD203B41FA5}">
                      <a16:colId xmlns:a16="http://schemas.microsoft.com/office/drawing/2014/main" val="3999993332"/>
                    </a:ext>
                  </a:extLst>
                </a:gridCol>
                <a:gridCol w="514724">
                  <a:extLst>
                    <a:ext uri="{9D8B030D-6E8A-4147-A177-3AD203B41FA5}">
                      <a16:colId xmlns:a16="http://schemas.microsoft.com/office/drawing/2014/main" val="1764276243"/>
                    </a:ext>
                  </a:extLst>
                </a:gridCol>
                <a:gridCol w="577096">
                  <a:extLst>
                    <a:ext uri="{9D8B030D-6E8A-4147-A177-3AD203B41FA5}">
                      <a16:colId xmlns:a16="http://schemas.microsoft.com/office/drawing/2014/main" val="3798271389"/>
                    </a:ext>
                  </a:extLst>
                </a:gridCol>
                <a:gridCol w="726669">
                  <a:extLst>
                    <a:ext uri="{9D8B030D-6E8A-4147-A177-3AD203B41FA5}">
                      <a16:colId xmlns:a16="http://schemas.microsoft.com/office/drawing/2014/main" val="1364000349"/>
                    </a:ext>
                  </a:extLst>
                </a:gridCol>
                <a:gridCol w="726669">
                  <a:extLst>
                    <a:ext uri="{9D8B030D-6E8A-4147-A177-3AD203B41FA5}">
                      <a16:colId xmlns:a16="http://schemas.microsoft.com/office/drawing/2014/main" val="3043581521"/>
                    </a:ext>
                  </a:extLst>
                </a:gridCol>
                <a:gridCol w="666113">
                  <a:extLst>
                    <a:ext uri="{9D8B030D-6E8A-4147-A177-3AD203B41FA5}">
                      <a16:colId xmlns:a16="http://schemas.microsoft.com/office/drawing/2014/main" val="2095039652"/>
                    </a:ext>
                  </a:extLst>
                </a:gridCol>
                <a:gridCol w="545002">
                  <a:extLst>
                    <a:ext uri="{9D8B030D-6E8A-4147-A177-3AD203B41FA5}">
                      <a16:colId xmlns:a16="http://schemas.microsoft.com/office/drawing/2014/main" val="968454754"/>
                    </a:ext>
                  </a:extLst>
                </a:gridCol>
              </a:tblGrid>
              <a:tr h="179082">
                <a:tc>
                  <a:txBody>
                    <a:bodyPr/>
                    <a:lstStyle/>
                    <a:p>
                      <a:pPr algn="ctr">
                        <a:lnSpc>
                          <a:spcPct val="107000"/>
                        </a:lnSpc>
                        <a:spcAft>
                          <a:spcPts val="800"/>
                        </a:spcAft>
                      </a:pPr>
                      <a:r>
                        <a:rPr lang="nb-NO"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Januar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Februar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April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Juni</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01494661"/>
                  </a:ext>
                </a:extLst>
              </a:tr>
              <a:tr h="179082">
                <a:tc>
                  <a:txBody>
                    <a:bodyPr/>
                    <a:lstStyle/>
                    <a:p>
                      <a:pPr>
                        <a:lnSpc>
                          <a:spcPct val="107000"/>
                        </a:lnSpc>
                        <a:spcAft>
                          <a:spcPts val="800"/>
                        </a:spcAft>
                      </a:pPr>
                      <a:r>
                        <a:rPr lang="nb-NO"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Personalmøte ansatte HO</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gang i måneden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746297549"/>
                  </a:ext>
                </a:extLst>
              </a:tr>
              <a:tr h="341183">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Mandat arbeidspakke 2. forankres styringsgruppe «Et bærekraftig Moskenes»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nb-NO" sz="11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161065"/>
                  </a:ext>
                </a:extLst>
              </a:tr>
              <a:tr h="179082">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Arbeidsgruppe/forbedringstavle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nb-NO"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Møtes hver uke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22373815"/>
                  </a:ext>
                </a:extLst>
              </a:tr>
              <a:tr h="179082">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Delmål 1.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gridSpan="5">
                  <a:txBody>
                    <a:bodyPr/>
                    <a:lstStyle/>
                    <a:p>
                      <a:pPr algn="ct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Gjennomføres fortløpende- se tiltaksplan ROS- analyse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rowSpan="4" hMerge="1">
                  <a:txBody>
                    <a:bodyPr/>
                    <a:lstStyle/>
                    <a:p>
                      <a:endParaRPr lang="nb-NO"/>
                    </a:p>
                  </a:txBody>
                  <a:tcPr/>
                </a:tc>
                <a:tc rowSpan="4" hMerge="1">
                  <a:txBody>
                    <a:bodyPr/>
                    <a:lstStyle/>
                    <a:p>
                      <a:endParaRPr lang="nb-NO"/>
                    </a:p>
                  </a:txBody>
                  <a:tcPr/>
                </a:tc>
                <a:tc rowSpan="4" hMerge="1">
                  <a:txBody>
                    <a:bodyPr/>
                    <a:lstStyle/>
                    <a:p>
                      <a:endParaRPr lang="nb-NO"/>
                    </a:p>
                  </a:txBody>
                  <a:tcPr/>
                </a:tc>
                <a:tc rowSpan="4" hMerge="1">
                  <a:txBody>
                    <a:bodyPr/>
                    <a:lstStyle/>
                    <a:p>
                      <a:endParaRPr lang="nb-NO"/>
                    </a:p>
                  </a:txBody>
                  <a:tcPr/>
                </a:tc>
                <a:extLst>
                  <a:ext uri="{0D108BD9-81ED-4DB2-BD59-A6C34878D82A}">
                    <a16:rowId xmlns:a16="http://schemas.microsoft.com/office/drawing/2014/main" val="256901176"/>
                  </a:ext>
                </a:extLst>
              </a:tr>
              <a:tr h="179082">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Delmål 2.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3528930278"/>
                  </a:ext>
                </a:extLst>
              </a:tr>
              <a:tr h="179082">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Delmål 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1023211730"/>
                  </a:ext>
                </a:extLst>
              </a:tr>
              <a:tr h="179082">
                <a:tc>
                  <a:txBody>
                    <a:bodyPr/>
                    <a:lstStyle/>
                    <a:p>
                      <a:pPr>
                        <a:lnSpc>
                          <a:spcPct val="107000"/>
                        </a:lnSpc>
                        <a:spcAft>
                          <a:spcPts val="800"/>
                        </a:spcAft>
                      </a:pPr>
                      <a:r>
                        <a:rPr lang="nb-NO"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Delmål 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nb-NO"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4091801036"/>
                  </a:ext>
                </a:extLst>
              </a:tr>
            </a:tbl>
          </a:graphicData>
        </a:graphic>
      </p:graphicFrame>
      <p:sp>
        <p:nvSpPr>
          <p:cNvPr id="6" name="TekstSylinder 5">
            <a:extLst>
              <a:ext uri="{FF2B5EF4-FFF2-40B4-BE49-F238E27FC236}">
                <a16:creationId xmlns:a16="http://schemas.microsoft.com/office/drawing/2014/main" id="{ACCD9566-EC23-1608-C958-B2B82BEB9A52}"/>
              </a:ext>
            </a:extLst>
          </p:cNvPr>
          <p:cNvSpPr txBox="1"/>
          <p:nvPr/>
        </p:nvSpPr>
        <p:spPr>
          <a:xfrm>
            <a:off x="500864" y="1482048"/>
            <a:ext cx="4877047" cy="3683060"/>
          </a:xfrm>
          <a:prstGeom prst="rect">
            <a:avLst/>
          </a:prstGeom>
          <a:noFill/>
        </p:spPr>
        <p:txBody>
          <a:bodyPr wrap="square">
            <a:spAutoFit/>
          </a:bodyPr>
          <a:lstStyle/>
          <a:p>
            <a:pPr>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Arbeidsgruppen består av; </a:t>
            </a:r>
          </a:p>
          <a:p>
            <a:pPr marL="342900" lvl="0" indent="-342900">
              <a:spcAft>
                <a:spcPts val="800"/>
              </a:spcAft>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Siw Skaar, kommunalsjef helse og omsorg</a:t>
            </a:r>
          </a:p>
          <a:p>
            <a:pPr marL="342900" lvl="0" indent="-342900">
              <a:spcAft>
                <a:spcPts val="800"/>
              </a:spcAft>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Jorun Gjetøy (konstituert leder pleie og omsorg)</a:t>
            </a:r>
          </a:p>
          <a:p>
            <a:pPr marL="342900" lvl="0" indent="-342900">
              <a:spcAft>
                <a:spcPts val="800"/>
              </a:spcAft>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HTV Ellinor Schjølberg Fagforbundet</a:t>
            </a:r>
          </a:p>
          <a:p>
            <a:pPr marL="342900" lvl="0" indent="-342900">
              <a:spcAft>
                <a:spcPts val="800"/>
              </a:spcAft>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HTV NSF</a:t>
            </a:r>
          </a:p>
          <a:p>
            <a:pPr marL="342900" lvl="0" indent="-342900">
              <a:spcAft>
                <a:spcPts val="800"/>
              </a:spcAft>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HTV Jannicke Svensli Delta </a:t>
            </a:r>
          </a:p>
          <a:p>
            <a:pPr marL="342900" lvl="0" indent="-342900">
              <a:spcAft>
                <a:spcPts val="800"/>
              </a:spcAft>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VO?</a:t>
            </a:r>
          </a:p>
          <a:p>
            <a:pPr marL="342900" lvl="0" indent="-342900">
              <a:spcAft>
                <a:spcPts val="800"/>
              </a:spcAft>
              <a:buFont typeface="Wingdings" panose="05000000000000000000" pitchFamily="2" charset="2"/>
              <a:buChar char="§"/>
            </a:pPr>
            <a:r>
              <a:rPr lang="nb-NO" dirty="0" err="1">
                <a:latin typeface="Calibri" panose="020F0502020204030204" pitchFamily="34" charset="0"/>
                <a:ea typeface="Calibri" panose="020F0502020204030204" pitchFamily="34" charset="0"/>
                <a:cs typeface="Times New Roman" panose="02020603050405020304" pitchFamily="18" charset="0"/>
              </a:rPr>
              <a:t>Ansatterepresentant</a:t>
            </a:r>
            <a:r>
              <a:rPr lang="nb-NO" dirty="0">
                <a:latin typeface="Calibri" panose="020F0502020204030204" pitchFamily="34" charset="0"/>
                <a:ea typeface="Calibri" panose="020F0502020204030204" pitchFamily="34" charset="0"/>
                <a:cs typeface="Times New Roman" panose="02020603050405020304" pitchFamily="18" charset="0"/>
              </a:rPr>
              <a:t>(er)? natt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Margrethe Kristiansen, prosessveileder WSP</a:t>
            </a:r>
          </a:p>
        </p:txBody>
      </p:sp>
      <p:sp>
        <p:nvSpPr>
          <p:cNvPr id="8" name="TekstSylinder 7">
            <a:extLst>
              <a:ext uri="{FF2B5EF4-FFF2-40B4-BE49-F238E27FC236}">
                <a16:creationId xmlns:a16="http://schemas.microsoft.com/office/drawing/2014/main" id="{C56967AF-AD20-C814-3747-E3FBBA342E8D}"/>
              </a:ext>
            </a:extLst>
          </p:cNvPr>
          <p:cNvSpPr txBox="1"/>
          <p:nvPr/>
        </p:nvSpPr>
        <p:spPr>
          <a:xfrm>
            <a:off x="1755619" y="5499731"/>
            <a:ext cx="6097712" cy="968278"/>
          </a:xfrm>
          <a:prstGeom prst="rect">
            <a:avLst/>
          </a:prstGeom>
          <a:noFill/>
        </p:spPr>
        <p:txBody>
          <a:bodyPr wrap="square">
            <a:spAutoFit/>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I tillegg er det etablert en referansegruppe bestående av kommuneoverlege og brukerrepresentant som følger arbeidet. Referansegruppen møtes 2 ganger i året. </a:t>
            </a:r>
          </a:p>
        </p:txBody>
      </p:sp>
    </p:spTree>
    <p:extLst>
      <p:ext uri="{BB962C8B-B14F-4D97-AF65-F5344CB8AC3E}">
        <p14:creationId xmlns:p14="http://schemas.microsoft.com/office/powerpoint/2010/main" val="228475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B9229009-A251-8C20-573B-A6482E15B339}"/>
              </a:ext>
            </a:extLst>
          </p:cNvPr>
          <p:cNvPicPr>
            <a:picLocks noChangeAspect="1"/>
          </p:cNvPicPr>
          <p:nvPr/>
        </p:nvPicPr>
        <p:blipFill>
          <a:blip r:embed="rId2"/>
          <a:stretch>
            <a:fillRect/>
          </a:stretch>
        </p:blipFill>
        <p:spPr>
          <a:xfrm>
            <a:off x="828675" y="61912"/>
            <a:ext cx="10534650" cy="6734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5680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3781DF0C-A8B3-6392-CDA9-DA388AD33AFA}"/>
              </a:ext>
            </a:extLst>
          </p:cNvPr>
          <p:cNvPicPr>
            <a:picLocks noChangeAspect="1"/>
          </p:cNvPicPr>
          <p:nvPr/>
        </p:nvPicPr>
        <p:blipFill>
          <a:blip r:embed="rId2"/>
          <a:stretch>
            <a:fillRect/>
          </a:stretch>
        </p:blipFill>
        <p:spPr>
          <a:xfrm>
            <a:off x="804862" y="57150"/>
            <a:ext cx="10582275" cy="6743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6983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F317408-9B4F-F965-3057-047E24CBC7A4}"/>
              </a:ext>
            </a:extLst>
          </p:cNvPr>
          <p:cNvPicPr>
            <a:picLocks noChangeAspect="1"/>
          </p:cNvPicPr>
          <p:nvPr/>
        </p:nvPicPr>
        <p:blipFill>
          <a:blip r:embed="rId2"/>
          <a:stretch>
            <a:fillRect/>
          </a:stretch>
        </p:blipFill>
        <p:spPr>
          <a:xfrm>
            <a:off x="809625" y="252412"/>
            <a:ext cx="10572750" cy="6353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64309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74D40CB-DC2C-4234-8C63-8CA1337BA4FB}"/>
              </a:ext>
            </a:extLst>
          </p:cNvPr>
          <p:cNvSpPr>
            <a:spLocks noGrp="1"/>
          </p:cNvSpPr>
          <p:nvPr>
            <p:ph idx="1"/>
          </p:nvPr>
        </p:nvSpPr>
        <p:spPr>
          <a:xfrm>
            <a:off x="363343" y="289932"/>
            <a:ext cx="4911183" cy="5454599"/>
          </a:xfrm>
        </p:spPr>
        <p:txBody>
          <a:bodyPr>
            <a:normAutofit/>
          </a:bodyPr>
          <a:lstStyle/>
          <a:p>
            <a:pPr>
              <a:buFont typeface="Calibri" panose="020F0502020204030204" pitchFamily="34" charset="0"/>
              <a:buChar char="→"/>
              <a:defRPr/>
            </a:pPr>
            <a:r>
              <a:rPr lang="nb-NO" sz="2400" dirty="0"/>
              <a:t> Arbeidsplassbasert</a:t>
            </a:r>
          </a:p>
          <a:p>
            <a:pPr>
              <a:buFont typeface="Calibri" panose="020F0502020204030204" pitchFamily="34" charset="0"/>
              <a:buChar char="→"/>
              <a:defRPr/>
            </a:pPr>
            <a:r>
              <a:rPr lang="nb-NO" sz="2400" dirty="0"/>
              <a:t> Utvikle gode profesjonelle   	læringsfellesskap</a:t>
            </a:r>
          </a:p>
          <a:p>
            <a:pPr>
              <a:buFont typeface="Calibri" panose="020F0502020204030204" pitchFamily="34" charset="0"/>
              <a:buChar char="→"/>
              <a:defRPr/>
            </a:pPr>
            <a:r>
              <a:rPr lang="nb-NO" sz="2400" dirty="0"/>
              <a:t> Innbyggernes behov er 	retningsgivende</a:t>
            </a:r>
          </a:p>
          <a:p>
            <a:pPr>
              <a:buFont typeface="Calibri" panose="020F0502020204030204" pitchFamily="34" charset="0"/>
              <a:buChar char="→"/>
              <a:defRPr/>
            </a:pPr>
            <a:r>
              <a:rPr lang="nb-NO" sz="2400" dirty="0"/>
              <a:t> Kunnskapsbasert praksis 	(forskning, erfaring, brukere)</a:t>
            </a:r>
          </a:p>
          <a:p>
            <a:pPr>
              <a:buFont typeface="Calibri" panose="020F0502020204030204" pitchFamily="34" charset="0"/>
              <a:buChar char="→"/>
              <a:defRPr/>
            </a:pPr>
            <a:r>
              <a:rPr lang="nb-NO" sz="2400" dirty="0"/>
              <a:t> Ledelse og forankring</a:t>
            </a:r>
          </a:p>
          <a:p>
            <a:pPr>
              <a:buFont typeface="Calibri" panose="020F0502020204030204" pitchFamily="34" charset="0"/>
              <a:buChar char="→"/>
              <a:defRPr/>
            </a:pPr>
            <a:r>
              <a:rPr lang="nb-NO" sz="2400" dirty="0"/>
              <a:t> Tydelig oppgavefordeling</a:t>
            </a:r>
          </a:p>
          <a:p>
            <a:pPr marL="0" indent="0">
              <a:buNone/>
              <a:defRPr/>
            </a:pPr>
            <a:endParaRPr lang="nb-NO" sz="2400" dirty="0"/>
          </a:p>
          <a:p>
            <a:pPr lvl="1">
              <a:buFont typeface="Calibri" panose="020F0502020204030204" pitchFamily="34" charset="0"/>
              <a:buChar char="→"/>
            </a:pPr>
            <a:endParaRPr lang="nb-NO" dirty="0"/>
          </a:p>
          <a:p>
            <a:pPr lvl="1">
              <a:buFont typeface="Calibri" panose="020F0502020204030204" pitchFamily="34" charset="0"/>
              <a:buChar char="→"/>
            </a:pPr>
            <a:endParaRPr lang="nb-NO" dirty="0"/>
          </a:p>
          <a:p>
            <a:pPr lvl="1">
              <a:buFont typeface="Calibri" panose="020F0502020204030204" pitchFamily="34" charset="0"/>
              <a:buChar char="→"/>
            </a:pPr>
            <a:endParaRPr lang="nb-NO" dirty="0"/>
          </a:p>
        </p:txBody>
      </p:sp>
      <p:pic>
        <p:nvPicPr>
          <p:cNvPr id="4" name="Bilde 3">
            <a:extLst>
              <a:ext uri="{FF2B5EF4-FFF2-40B4-BE49-F238E27FC236}">
                <a16:creationId xmlns:a16="http://schemas.microsoft.com/office/drawing/2014/main" id="{A1BA75FE-8B96-4037-83CB-F267FF9C5506}"/>
              </a:ext>
            </a:extLst>
          </p:cNvPr>
          <p:cNvPicPr>
            <a:picLocks noChangeAspect="1"/>
          </p:cNvPicPr>
          <p:nvPr/>
        </p:nvPicPr>
        <p:blipFill>
          <a:blip r:embed="rId2"/>
          <a:stretch>
            <a:fillRect/>
          </a:stretch>
        </p:blipFill>
        <p:spPr>
          <a:xfrm>
            <a:off x="5962796" y="1149069"/>
            <a:ext cx="6155141" cy="5339584"/>
          </a:xfrm>
          <a:prstGeom prst="rect">
            <a:avLst/>
          </a:prstGeom>
        </p:spPr>
      </p:pic>
      <p:sp>
        <p:nvSpPr>
          <p:cNvPr id="13" name="Plassholder for innhold 2">
            <a:extLst>
              <a:ext uri="{FF2B5EF4-FFF2-40B4-BE49-F238E27FC236}">
                <a16:creationId xmlns:a16="http://schemas.microsoft.com/office/drawing/2014/main" id="{EDB55F15-2D8C-444B-ADE4-D73CD68910CD}"/>
              </a:ext>
            </a:extLst>
          </p:cNvPr>
          <p:cNvSpPr txBox="1">
            <a:spLocks/>
          </p:cNvSpPr>
          <p:nvPr/>
        </p:nvSpPr>
        <p:spPr>
          <a:xfrm>
            <a:off x="1843292" y="4081790"/>
            <a:ext cx="8505415" cy="2648886"/>
          </a:xfrm>
          <a:custGeom>
            <a:avLst/>
            <a:gdLst>
              <a:gd name="connsiteX0" fmla="*/ 0 w 6041641"/>
              <a:gd name="connsiteY0" fmla="*/ 0 h 1485977"/>
              <a:gd name="connsiteX1" fmla="*/ 490044 w 6041641"/>
              <a:gd name="connsiteY1" fmla="*/ 0 h 1485977"/>
              <a:gd name="connsiteX2" fmla="*/ 1282170 w 6041641"/>
              <a:gd name="connsiteY2" fmla="*/ 0 h 1485977"/>
              <a:gd name="connsiteX3" fmla="*/ 1893048 w 6041641"/>
              <a:gd name="connsiteY3" fmla="*/ 0 h 1485977"/>
              <a:gd name="connsiteX4" fmla="*/ 2564341 w 6041641"/>
              <a:gd name="connsiteY4" fmla="*/ 0 h 1485977"/>
              <a:gd name="connsiteX5" fmla="*/ 3235634 w 6041641"/>
              <a:gd name="connsiteY5" fmla="*/ 0 h 1485977"/>
              <a:gd name="connsiteX6" fmla="*/ 3786095 w 6041641"/>
              <a:gd name="connsiteY6" fmla="*/ 0 h 1485977"/>
              <a:gd name="connsiteX7" fmla="*/ 4457388 w 6041641"/>
              <a:gd name="connsiteY7" fmla="*/ 0 h 1485977"/>
              <a:gd name="connsiteX8" fmla="*/ 5128682 w 6041641"/>
              <a:gd name="connsiteY8" fmla="*/ 0 h 1485977"/>
              <a:gd name="connsiteX9" fmla="*/ 6041641 w 6041641"/>
              <a:gd name="connsiteY9" fmla="*/ 0 h 1485977"/>
              <a:gd name="connsiteX10" fmla="*/ 6041641 w 6041641"/>
              <a:gd name="connsiteY10" fmla="*/ 480466 h 1485977"/>
              <a:gd name="connsiteX11" fmla="*/ 6041641 w 6041641"/>
              <a:gd name="connsiteY11" fmla="*/ 946072 h 1485977"/>
              <a:gd name="connsiteX12" fmla="*/ 6041641 w 6041641"/>
              <a:gd name="connsiteY12" fmla="*/ 1485977 h 1485977"/>
              <a:gd name="connsiteX13" fmla="*/ 5309931 w 6041641"/>
              <a:gd name="connsiteY13" fmla="*/ 1485977 h 1485977"/>
              <a:gd name="connsiteX14" fmla="*/ 4759471 w 6041641"/>
              <a:gd name="connsiteY14" fmla="*/ 1485977 h 1485977"/>
              <a:gd name="connsiteX15" fmla="*/ 4148593 w 6041641"/>
              <a:gd name="connsiteY15" fmla="*/ 1485977 h 1485977"/>
              <a:gd name="connsiteX16" fmla="*/ 3658549 w 6041641"/>
              <a:gd name="connsiteY16" fmla="*/ 1485977 h 1485977"/>
              <a:gd name="connsiteX17" fmla="*/ 2866423 w 6041641"/>
              <a:gd name="connsiteY17" fmla="*/ 1485977 h 1485977"/>
              <a:gd name="connsiteX18" fmla="*/ 2074297 w 6041641"/>
              <a:gd name="connsiteY18" fmla="*/ 1485977 h 1485977"/>
              <a:gd name="connsiteX19" fmla="*/ 1463420 w 6041641"/>
              <a:gd name="connsiteY19" fmla="*/ 1485977 h 1485977"/>
              <a:gd name="connsiteX20" fmla="*/ 671293 w 6041641"/>
              <a:gd name="connsiteY20" fmla="*/ 1485977 h 1485977"/>
              <a:gd name="connsiteX21" fmla="*/ 0 w 6041641"/>
              <a:gd name="connsiteY21" fmla="*/ 1485977 h 1485977"/>
              <a:gd name="connsiteX22" fmla="*/ 0 w 6041641"/>
              <a:gd name="connsiteY22" fmla="*/ 975792 h 1485977"/>
              <a:gd name="connsiteX23" fmla="*/ 0 w 6041641"/>
              <a:gd name="connsiteY23" fmla="*/ 525045 h 1485977"/>
              <a:gd name="connsiteX24" fmla="*/ 0 w 6041641"/>
              <a:gd name="connsiteY24" fmla="*/ 0 h 148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41641" h="1485977" fill="none" extrusionOk="0">
                <a:moveTo>
                  <a:pt x="0" y="0"/>
                </a:moveTo>
                <a:cubicBezTo>
                  <a:pt x="210749" y="15085"/>
                  <a:pt x="313901" y="-10798"/>
                  <a:pt x="490044" y="0"/>
                </a:cubicBezTo>
                <a:cubicBezTo>
                  <a:pt x="666187" y="10798"/>
                  <a:pt x="1084887" y="-1425"/>
                  <a:pt x="1282170" y="0"/>
                </a:cubicBezTo>
                <a:cubicBezTo>
                  <a:pt x="1479453" y="1425"/>
                  <a:pt x="1722790" y="-26003"/>
                  <a:pt x="1893048" y="0"/>
                </a:cubicBezTo>
                <a:cubicBezTo>
                  <a:pt x="2063306" y="26003"/>
                  <a:pt x="2389153" y="-24649"/>
                  <a:pt x="2564341" y="0"/>
                </a:cubicBezTo>
                <a:cubicBezTo>
                  <a:pt x="2739529" y="24649"/>
                  <a:pt x="3098290" y="5990"/>
                  <a:pt x="3235634" y="0"/>
                </a:cubicBezTo>
                <a:cubicBezTo>
                  <a:pt x="3372978" y="-5990"/>
                  <a:pt x="3585045" y="2275"/>
                  <a:pt x="3786095" y="0"/>
                </a:cubicBezTo>
                <a:cubicBezTo>
                  <a:pt x="3987145" y="-2275"/>
                  <a:pt x="4206873" y="30781"/>
                  <a:pt x="4457388" y="0"/>
                </a:cubicBezTo>
                <a:cubicBezTo>
                  <a:pt x="4707903" y="-30781"/>
                  <a:pt x="4813019" y="-8406"/>
                  <a:pt x="5128682" y="0"/>
                </a:cubicBezTo>
                <a:cubicBezTo>
                  <a:pt x="5444345" y="8406"/>
                  <a:pt x="5705885" y="-1250"/>
                  <a:pt x="6041641" y="0"/>
                </a:cubicBezTo>
                <a:cubicBezTo>
                  <a:pt x="6050719" y="212659"/>
                  <a:pt x="6051859" y="284764"/>
                  <a:pt x="6041641" y="480466"/>
                </a:cubicBezTo>
                <a:cubicBezTo>
                  <a:pt x="6031423" y="676168"/>
                  <a:pt x="6053356" y="761146"/>
                  <a:pt x="6041641" y="946072"/>
                </a:cubicBezTo>
                <a:cubicBezTo>
                  <a:pt x="6029926" y="1130998"/>
                  <a:pt x="6066686" y="1239204"/>
                  <a:pt x="6041641" y="1485977"/>
                </a:cubicBezTo>
                <a:cubicBezTo>
                  <a:pt x="5726938" y="1492243"/>
                  <a:pt x="5584314" y="1450209"/>
                  <a:pt x="5309931" y="1485977"/>
                </a:cubicBezTo>
                <a:cubicBezTo>
                  <a:pt x="5035548" y="1521746"/>
                  <a:pt x="4953433" y="1463292"/>
                  <a:pt x="4759471" y="1485977"/>
                </a:cubicBezTo>
                <a:cubicBezTo>
                  <a:pt x="4565509" y="1508662"/>
                  <a:pt x="4294229" y="1513061"/>
                  <a:pt x="4148593" y="1485977"/>
                </a:cubicBezTo>
                <a:cubicBezTo>
                  <a:pt x="4002957" y="1458893"/>
                  <a:pt x="3761253" y="1473124"/>
                  <a:pt x="3658549" y="1485977"/>
                </a:cubicBezTo>
                <a:cubicBezTo>
                  <a:pt x="3555845" y="1498830"/>
                  <a:pt x="3212748" y="1473494"/>
                  <a:pt x="2866423" y="1485977"/>
                </a:cubicBezTo>
                <a:cubicBezTo>
                  <a:pt x="2520098" y="1498460"/>
                  <a:pt x="2448813" y="1523708"/>
                  <a:pt x="2074297" y="1485977"/>
                </a:cubicBezTo>
                <a:cubicBezTo>
                  <a:pt x="1699781" y="1448246"/>
                  <a:pt x="1710568" y="1455761"/>
                  <a:pt x="1463420" y="1485977"/>
                </a:cubicBezTo>
                <a:cubicBezTo>
                  <a:pt x="1216272" y="1516193"/>
                  <a:pt x="1051780" y="1467635"/>
                  <a:pt x="671293" y="1485977"/>
                </a:cubicBezTo>
                <a:cubicBezTo>
                  <a:pt x="290806" y="1504319"/>
                  <a:pt x="186975" y="1454975"/>
                  <a:pt x="0" y="1485977"/>
                </a:cubicBezTo>
                <a:cubicBezTo>
                  <a:pt x="-18577" y="1353973"/>
                  <a:pt x="5833" y="1084722"/>
                  <a:pt x="0" y="975792"/>
                </a:cubicBezTo>
                <a:cubicBezTo>
                  <a:pt x="-5833" y="866862"/>
                  <a:pt x="-15478" y="699406"/>
                  <a:pt x="0" y="525045"/>
                </a:cubicBezTo>
                <a:cubicBezTo>
                  <a:pt x="15478" y="350684"/>
                  <a:pt x="3585" y="205725"/>
                  <a:pt x="0" y="0"/>
                </a:cubicBezTo>
                <a:close/>
              </a:path>
              <a:path w="6041641" h="1485977" stroke="0" extrusionOk="0">
                <a:moveTo>
                  <a:pt x="0" y="0"/>
                </a:moveTo>
                <a:cubicBezTo>
                  <a:pt x="227697" y="2182"/>
                  <a:pt x="416516" y="7847"/>
                  <a:pt x="731710" y="0"/>
                </a:cubicBezTo>
                <a:cubicBezTo>
                  <a:pt x="1046904" y="-7847"/>
                  <a:pt x="1062530" y="21540"/>
                  <a:pt x="1342587" y="0"/>
                </a:cubicBezTo>
                <a:cubicBezTo>
                  <a:pt x="1622644" y="-21540"/>
                  <a:pt x="1718376" y="22175"/>
                  <a:pt x="1953464" y="0"/>
                </a:cubicBezTo>
                <a:cubicBezTo>
                  <a:pt x="2188552" y="-22175"/>
                  <a:pt x="2335700" y="-4822"/>
                  <a:pt x="2503925" y="0"/>
                </a:cubicBezTo>
                <a:cubicBezTo>
                  <a:pt x="2672150" y="4822"/>
                  <a:pt x="2871249" y="20200"/>
                  <a:pt x="2993969" y="0"/>
                </a:cubicBezTo>
                <a:cubicBezTo>
                  <a:pt x="3116689" y="-20200"/>
                  <a:pt x="3319309" y="-22328"/>
                  <a:pt x="3544429" y="0"/>
                </a:cubicBezTo>
                <a:cubicBezTo>
                  <a:pt x="3769549" y="22328"/>
                  <a:pt x="4010955" y="25965"/>
                  <a:pt x="4276139" y="0"/>
                </a:cubicBezTo>
                <a:cubicBezTo>
                  <a:pt x="4541323" y="-25965"/>
                  <a:pt x="4835927" y="-33168"/>
                  <a:pt x="5007849" y="0"/>
                </a:cubicBezTo>
                <a:cubicBezTo>
                  <a:pt x="5179771" y="33168"/>
                  <a:pt x="5819236" y="-24743"/>
                  <a:pt x="6041641" y="0"/>
                </a:cubicBezTo>
                <a:cubicBezTo>
                  <a:pt x="6044946" y="186656"/>
                  <a:pt x="6055125" y="270044"/>
                  <a:pt x="6041641" y="450746"/>
                </a:cubicBezTo>
                <a:cubicBezTo>
                  <a:pt x="6028157" y="631448"/>
                  <a:pt x="6034261" y="735099"/>
                  <a:pt x="6041641" y="975792"/>
                </a:cubicBezTo>
                <a:cubicBezTo>
                  <a:pt x="6049021" y="1216485"/>
                  <a:pt x="6051793" y="1377702"/>
                  <a:pt x="6041641" y="1485977"/>
                </a:cubicBezTo>
                <a:cubicBezTo>
                  <a:pt x="5899110" y="1474869"/>
                  <a:pt x="5671580" y="1484007"/>
                  <a:pt x="5370348" y="1485977"/>
                </a:cubicBezTo>
                <a:cubicBezTo>
                  <a:pt x="5069116" y="1487947"/>
                  <a:pt x="4849148" y="1505754"/>
                  <a:pt x="4699054" y="1485977"/>
                </a:cubicBezTo>
                <a:cubicBezTo>
                  <a:pt x="4548960" y="1466200"/>
                  <a:pt x="4347292" y="1490388"/>
                  <a:pt x="4209010" y="1485977"/>
                </a:cubicBezTo>
                <a:cubicBezTo>
                  <a:pt x="4070728" y="1481566"/>
                  <a:pt x="3795121" y="1503766"/>
                  <a:pt x="3477300" y="1485977"/>
                </a:cubicBezTo>
                <a:cubicBezTo>
                  <a:pt x="3159479" y="1468189"/>
                  <a:pt x="3214305" y="1510235"/>
                  <a:pt x="2987256" y="1485977"/>
                </a:cubicBezTo>
                <a:cubicBezTo>
                  <a:pt x="2760207" y="1461719"/>
                  <a:pt x="2456895" y="1492302"/>
                  <a:pt x="2255546" y="1485977"/>
                </a:cubicBezTo>
                <a:cubicBezTo>
                  <a:pt x="2054197" y="1479653"/>
                  <a:pt x="1877241" y="1468932"/>
                  <a:pt x="1644669" y="1485977"/>
                </a:cubicBezTo>
                <a:cubicBezTo>
                  <a:pt x="1412097" y="1503022"/>
                  <a:pt x="1334324" y="1469220"/>
                  <a:pt x="1154625" y="1485977"/>
                </a:cubicBezTo>
                <a:cubicBezTo>
                  <a:pt x="974926" y="1502734"/>
                  <a:pt x="354002" y="1495266"/>
                  <a:pt x="0" y="1485977"/>
                </a:cubicBezTo>
                <a:cubicBezTo>
                  <a:pt x="-8422" y="1296366"/>
                  <a:pt x="16141" y="1114074"/>
                  <a:pt x="0" y="1020371"/>
                </a:cubicBezTo>
                <a:cubicBezTo>
                  <a:pt x="-16141" y="926668"/>
                  <a:pt x="22025" y="702909"/>
                  <a:pt x="0" y="525045"/>
                </a:cubicBezTo>
                <a:cubicBezTo>
                  <a:pt x="-22025" y="347181"/>
                  <a:pt x="-15957" y="122564"/>
                  <a:pt x="0" y="0"/>
                </a:cubicBezTo>
                <a:close/>
              </a:path>
            </a:pathLst>
          </a:custGeom>
          <a:solidFill>
            <a:schemeClr val="bg1"/>
          </a:solidFill>
          <a:ln>
            <a:solidFill>
              <a:schemeClr val="tx1">
                <a:lumMod val="75000"/>
                <a:lumOff val="2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one else is coming,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are the ones we’ve been waiting for»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Indianerhøvding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Hopistammen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USA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nb-NO"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kstSylinder 8">
            <a:extLst>
              <a:ext uri="{FF2B5EF4-FFF2-40B4-BE49-F238E27FC236}">
                <a16:creationId xmlns:a16="http://schemas.microsoft.com/office/drawing/2014/main" id="{578402F3-9670-49CC-A2B4-896B43C269E2}"/>
              </a:ext>
            </a:extLst>
          </p:cNvPr>
          <p:cNvSpPr txBox="1"/>
          <p:nvPr/>
        </p:nvSpPr>
        <p:spPr>
          <a:xfrm>
            <a:off x="11065789" y="6357848"/>
            <a:ext cx="821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panose="020F0502020204030204"/>
                <a:ea typeface="+mn-ea"/>
                <a:cs typeface="+mn-cs"/>
              </a:rPr>
              <a:t>OECD </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89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2301FB-10E5-7876-8B57-AEF41B44B7D7}"/>
              </a:ext>
            </a:extLst>
          </p:cNvPr>
          <p:cNvSpPr>
            <a:spLocks noGrp="1"/>
          </p:cNvSpPr>
          <p:nvPr>
            <p:ph type="title"/>
          </p:nvPr>
        </p:nvSpPr>
        <p:spPr/>
        <p:txBody>
          <a:bodyPr/>
          <a:lstStyle/>
          <a:p>
            <a:r>
              <a:rPr lang="nb-NO" dirty="0"/>
              <a:t>Hvor står vi i omstillingsprosessen?</a:t>
            </a:r>
          </a:p>
        </p:txBody>
      </p:sp>
      <p:pic>
        <p:nvPicPr>
          <p:cNvPr id="4" name="Plassholder for innhold 3">
            <a:extLst>
              <a:ext uri="{FF2B5EF4-FFF2-40B4-BE49-F238E27FC236}">
                <a16:creationId xmlns:a16="http://schemas.microsoft.com/office/drawing/2014/main" id="{86D024AB-A7F9-B884-CF5D-9FFDF24C113F}"/>
              </a:ext>
            </a:extLst>
          </p:cNvPr>
          <p:cNvPicPr>
            <a:picLocks noGrp="1" noChangeAspect="1"/>
          </p:cNvPicPr>
          <p:nvPr>
            <p:ph idx="1"/>
          </p:nvPr>
        </p:nvPicPr>
        <p:blipFill>
          <a:blip r:embed="rId2"/>
          <a:stretch>
            <a:fillRect/>
          </a:stretch>
        </p:blipFill>
        <p:spPr>
          <a:xfrm>
            <a:off x="8235229" y="1824924"/>
            <a:ext cx="3262409" cy="4351338"/>
          </a:xfrm>
          <a:prstGeom prst="rect">
            <a:avLst/>
          </a:prstGeom>
        </p:spPr>
      </p:pic>
      <p:sp>
        <p:nvSpPr>
          <p:cNvPr id="6" name="TekstSylinder 5">
            <a:extLst>
              <a:ext uri="{FF2B5EF4-FFF2-40B4-BE49-F238E27FC236}">
                <a16:creationId xmlns:a16="http://schemas.microsoft.com/office/drawing/2014/main" id="{1C5BAE35-29AD-CC9D-5741-71DB269FD75F}"/>
              </a:ext>
            </a:extLst>
          </p:cNvPr>
          <p:cNvSpPr txBox="1"/>
          <p:nvPr/>
        </p:nvSpPr>
        <p:spPr>
          <a:xfrm>
            <a:off x="612169" y="3431966"/>
            <a:ext cx="4535184" cy="2467342"/>
          </a:xfrm>
          <a:prstGeom prst="rect">
            <a:avLst/>
          </a:prstGeom>
          <a:noFill/>
        </p:spPr>
        <p:txBody>
          <a:bodyPr wrap="square">
            <a:spAutoFit/>
          </a:bodyPr>
          <a:lstStyle/>
          <a:p>
            <a:pPr marL="0" indent="0">
              <a:buNone/>
            </a:pPr>
            <a:r>
              <a:rPr lang="nb-NO" sz="2000" b="1" dirty="0"/>
              <a:t>Struktur: </a:t>
            </a:r>
          </a:p>
          <a:p>
            <a:pPr marL="742950" lvl="1" indent="-285750">
              <a:buFont typeface="Arial" panose="020B0604020202020204" pitchFamily="34" charset="0"/>
              <a:buChar char="•"/>
            </a:pPr>
            <a:r>
              <a:rPr lang="nb-NO" dirty="0"/>
              <a:t>Felles turnus</a:t>
            </a:r>
          </a:p>
          <a:p>
            <a:pPr marL="742950" lvl="1" indent="-285750">
              <a:buFont typeface="Arial" panose="020B0604020202020204" pitchFamily="34" charset="0"/>
              <a:buChar char="•"/>
            </a:pPr>
            <a:r>
              <a:rPr lang="nb-NO" dirty="0"/>
              <a:t>Samle alle under samme «tak»</a:t>
            </a:r>
          </a:p>
          <a:p>
            <a:pPr marL="742950" lvl="1" indent="-285750">
              <a:buFont typeface="Arial" panose="020B0604020202020204" pitchFamily="34" charset="0"/>
              <a:buChar char="•"/>
            </a:pPr>
            <a:r>
              <a:rPr lang="nb-NO" dirty="0"/>
              <a:t>Én ledelse for pleie og omsorg</a:t>
            </a:r>
          </a:p>
          <a:p>
            <a:pPr lvl="1"/>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1" i="0" u="none" strike="noStrike" kern="1200" cap="none" spc="0" normalizeH="0" baseline="0" noProof="0" dirty="0">
                <a:ln>
                  <a:noFill/>
                </a:ln>
                <a:solidFill>
                  <a:prstClr val="black"/>
                </a:solidFill>
                <a:effectLst/>
                <a:uLnTx/>
                <a:uFillTx/>
                <a:latin typeface="Calibri" panose="020F0502020204030204"/>
                <a:ea typeface="+mn-ea"/>
                <a:cs typeface="+mn-cs"/>
              </a:rPr>
              <a:t>Ressursbruk: </a:t>
            </a:r>
          </a:p>
          <a:p>
            <a:pPr marL="742950" lvl="1" indent="-285750">
              <a:buFont typeface="Arial" panose="020B0604020202020204" pitchFamily="34" charset="0"/>
              <a:buChar char="•"/>
              <a:defRPr/>
            </a:pPr>
            <a:r>
              <a:rPr lang="nb-NO" dirty="0">
                <a:solidFill>
                  <a:prstClr val="black"/>
                </a:solidFill>
                <a:latin typeface="Calibri" panose="020F0502020204030204"/>
              </a:rPr>
              <a:t>Tilpasse bemanningen til ny praksis</a:t>
            </a:r>
          </a:p>
          <a:p>
            <a:pPr marL="742950" lvl="1" indent="-285750">
              <a:buFont typeface="Arial" panose="020B0604020202020204" pitchFamily="34" charset="0"/>
              <a:buChar char="•"/>
              <a:defRPr/>
            </a:pPr>
            <a:r>
              <a:rPr lang="nb-NO" dirty="0">
                <a:solidFill>
                  <a:prstClr val="black"/>
                </a:solidFill>
                <a:latin typeface="Calibri" panose="020F0502020204030204"/>
              </a:rPr>
              <a:t>Stoppe bruk av vikarer fra byrå</a:t>
            </a: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kstSylinder 7">
            <a:extLst>
              <a:ext uri="{FF2B5EF4-FFF2-40B4-BE49-F238E27FC236}">
                <a16:creationId xmlns:a16="http://schemas.microsoft.com/office/drawing/2014/main" id="{31E0531C-83F3-DE4A-BCFC-5C8353C1F027}"/>
              </a:ext>
            </a:extLst>
          </p:cNvPr>
          <p:cNvSpPr txBox="1"/>
          <p:nvPr/>
        </p:nvSpPr>
        <p:spPr>
          <a:xfrm>
            <a:off x="567894" y="1824924"/>
            <a:ext cx="7415126" cy="1015663"/>
          </a:xfrm>
          <a:prstGeom prst="rect">
            <a:avLst/>
          </a:prstGeom>
          <a:noFill/>
        </p:spPr>
        <p:txBody>
          <a:bodyPr wrap="square">
            <a:spAutoFit/>
          </a:bodyPr>
          <a:lstStyle/>
          <a:p>
            <a:r>
              <a:rPr kumimoji="0" lang="nb-NO" sz="20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Overordnet mål </a:t>
            </a:r>
            <a:r>
              <a:rPr kumimoji="0" lang="nb-NO" sz="20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er å innrette helse og omsorgtjenesten i Moskenes kommune etter krav til økonomisk balanse og tilpasse tjenesten etter nasjonalt nivå på kvalitet og omfang</a:t>
            </a:r>
            <a:endParaRPr lang="nb-NO" sz="2000" dirty="0">
              <a:solidFill>
                <a:srgbClr val="FF0000"/>
              </a:solidFill>
            </a:endParaRPr>
          </a:p>
        </p:txBody>
      </p:sp>
      <p:pic>
        <p:nvPicPr>
          <p:cNvPr id="9" name="Bilde 8">
            <a:extLst>
              <a:ext uri="{FF2B5EF4-FFF2-40B4-BE49-F238E27FC236}">
                <a16:creationId xmlns:a16="http://schemas.microsoft.com/office/drawing/2014/main" id="{5D1ABF7A-2F0E-4FD8-A3C8-AE35F36C7017}"/>
              </a:ext>
            </a:extLst>
          </p:cNvPr>
          <p:cNvPicPr>
            <a:picLocks noChangeAspect="1"/>
          </p:cNvPicPr>
          <p:nvPr/>
        </p:nvPicPr>
        <p:blipFill>
          <a:blip r:embed="rId3">
            <a:alphaModFix/>
          </a:blip>
          <a:stretch>
            <a:fillRect/>
          </a:stretch>
        </p:blipFill>
        <p:spPr>
          <a:xfrm>
            <a:off x="4899402" y="3350898"/>
            <a:ext cx="2598678" cy="2825364"/>
          </a:xfrm>
          <a:prstGeom prst="rect">
            <a:avLst/>
          </a:prstGeom>
        </p:spPr>
      </p:pic>
    </p:spTree>
    <p:extLst>
      <p:ext uri="{BB962C8B-B14F-4D97-AF65-F5344CB8AC3E}">
        <p14:creationId xmlns:p14="http://schemas.microsoft.com/office/powerpoint/2010/main" val="112341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96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752DFB80-C0F0-4392-8284-8E323BE1177B}"/>
              </a:ext>
            </a:extLst>
          </p:cNvPr>
          <p:cNvSpPr txBox="1"/>
          <p:nvPr/>
        </p:nvSpPr>
        <p:spPr>
          <a:xfrm>
            <a:off x="559778" y="261604"/>
            <a:ext cx="10829925" cy="892552"/>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Overordnet mål er å innrette helse og omsorgtjenesten i Moskenes kommune etter krav til </a:t>
            </a:r>
            <a:r>
              <a:rPr kumimoji="0" lang="nb-NO" sz="3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økonomisk balanse </a:t>
            </a:r>
            <a:r>
              <a:rPr kumimoji="0" lang="nb-NO"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og tilpasse tjenesten etter nasjonalt nivå på kvalitet og omfang</a:t>
            </a: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kstSylinder 10">
            <a:extLst>
              <a:ext uri="{FF2B5EF4-FFF2-40B4-BE49-F238E27FC236}">
                <a16:creationId xmlns:a16="http://schemas.microsoft.com/office/drawing/2014/main" id="{33105760-0CF5-4714-B82A-47DB6D6A582F}"/>
              </a:ext>
            </a:extLst>
          </p:cNvPr>
          <p:cNvSpPr txBox="1"/>
          <p:nvPr/>
        </p:nvSpPr>
        <p:spPr>
          <a:xfrm>
            <a:off x="3944319" y="1728946"/>
            <a:ext cx="8058255" cy="384720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dirty="0">
                <a:ln>
                  <a:noFill/>
                </a:ln>
                <a:solidFill>
                  <a:prstClr val="black"/>
                </a:solidFill>
                <a:effectLst/>
                <a:uLnTx/>
                <a:uFillTx/>
                <a:latin typeface="Calibri" panose="020F0502020204030204"/>
                <a:ea typeface="+mn-ea"/>
                <a:cs typeface="+mn-cs"/>
              </a:rPr>
              <a:t>Økonomiske grep: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Tilpasset bemanningen til ny praksis og nasjonal standard</a:t>
            </a: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Tatt ned 10 vakante stillinger </a:t>
            </a: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Stoppet bruk av vikarer fra byrå</a:t>
            </a: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Calibri" panose="020F0502020204030204"/>
                <a:ea typeface="+mn-ea"/>
                <a:cs typeface="+mn-cs"/>
              </a:rPr>
              <a:t>Tiltak iverksatt, mål: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Calibri" panose="020F0502020204030204"/>
                <a:ea typeface="+mn-ea"/>
                <a:cs typeface="+mn-cs"/>
              </a:rPr>
              <a:t>Effekt i drift med reduksjon på 22 </a:t>
            </a:r>
            <a:r>
              <a:rPr kumimoji="0" lang="nb-NO" sz="2400" b="1" i="0" u="none" strike="noStrike" kern="1200" cap="none" spc="0" normalizeH="0" baseline="0" noProof="0" dirty="0" err="1">
                <a:ln>
                  <a:noFill/>
                </a:ln>
                <a:solidFill>
                  <a:prstClr val="black"/>
                </a:solidFill>
                <a:effectLst/>
                <a:uLnTx/>
                <a:uFillTx/>
                <a:latin typeface="Calibri" panose="020F0502020204030204"/>
                <a:ea typeface="+mn-ea"/>
                <a:cs typeface="+mn-cs"/>
              </a:rPr>
              <a:t>mill</a:t>
            </a:r>
            <a:r>
              <a:rPr kumimoji="0" lang="nb-NO" sz="2400" b="1" i="0" u="none" strike="noStrike" kern="1200" cap="none" spc="0" normalizeH="0" baseline="0" noProof="0" dirty="0">
                <a:ln>
                  <a:noFill/>
                </a:ln>
                <a:solidFill>
                  <a:prstClr val="black"/>
                </a:solidFill>
                <a:effectLst/>
                <a:uLnTx/>
                <a:uFillTx/>
                <a:latin typeface="Calibri" panose="020F0502020204030204"/>
                <a:ea typeface="+mn-ea"/>
                <a:cs typeface="+mn-cs"/>
              </a:rPr>
              <a:t> i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b="1" dirty="0">
                <a:solidFill>
                  <a:prstClr val="black"/>
                </a:solidFill>
                <a:latin typeface="Calibri" panose="020F0502020204030204"/>
              </a:rPr>
              <a:t>	</a:t>
            </a: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4" name="Bilde 13">
            <a:extLst>
              <a:ext uri="{FF2B5EF4-FFF2-40B4-BE49-F238E27FC236}">
                <a16:creationId xmlns:a16="http://schemas.microsoft.com/office/drawing/2014/main" id="{A945EAFD-B61E-4E46-AEB4-E1F4718AA0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399" y="2614863"/>
            <a:ext cx="3228975" cy="3381375"/>
          </a:xfrm>
          <a:prstGeom prst="rect">
            <a:avLst/>
          </a:prstGeom>
          <a:noFill/>
        </p:spPr>
      </p:pic>
    </p:spTree>
    <p:extLst>
      <p:ext uri="{BB962C8B-B14F-4D97-AF65-F5344CB8AC3E}">
        <p14:creationId xmlns:p14="http://schemas.microsoft.com/office/powerpoint/2010/main" val="1553924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752DFB80-C0F0-4392-8284-8E323BE1177B}"/>
              </a:ext>
            </a:extLst>
          </p:cNvPr>
          <p:cNvSpPr txBox="1"/>
          <p:nvPr/>
        </p:nvSpPr>
        <p:spPr>
          <a:xfrm>
            <a:off x="681037" y="422295"/>
            <a:ext cx="10829925" cy="892552"/>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Overordnet mål er å innrette helse og omsorgtjenesten i Moskenes kommune etter krav til økonomisk balanse og tilpasse tjenesten etter nasjonalt nivå på </a:t>
            </a:r>
            <a:r>
              <a:rPr kumimoji="0" lang="nb-NO" sz="3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kvalitet</a:t>
            </a:r>
            <a:r>
              <a:rPr kumimoji="0" lang="nb-NO"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og omfang</a:t>
            </a: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Plassholder for innhold 2">
            <a:extLst>
              <a:ext uri="{FF2B5EF4-FFF2-40B4-BE49-F238E27FC236}">
                <a16:creationId xmlns:a16="http://schemas.microsoft.com/office/drawing/2014/main" id="{B1815636-82E9-4595-B7FA-DF9B2F9260FF}"/>
              </a:ext>
            </a:extLst>
          </p:cNvPr>
          <p:cNvSpPr>
            <a:spLocks noGrp="1"/>
          </p:cNvSpPr>
          <p:nvPr>
            <p:ph idx="1"/>
          </p:nvPr>
        </p:nvSpPr>
        <p:spPr>
          <a:xfrm>
            <a:off x="346841" y="2608992"/>
            <a:ext cx="5050062" cy="2067722"/>
          </a:xfrm>
        </p:spPr>
        <p:txBody>
          <a:bodyPr anchor="ctr">
            <a:noAutofit/>
          </a:bodyPr>
          <a:lstStyle/>
          <a:p>
            <a:pPr>
              <a:defRPr/>
            </a:pPr>
            <a:r>
              <a:rPr kumimoji="0" lang="nb-NO" b="0" i="0" u="none" strike="noStrike" kern="1200" cap="none" spc="0" normalizeH="0" baseline="0" noProof="0" dirty="0">
                <a:ln>
                  <a:noFill/>
                </a:ln>
                <a:effectLst/>
                <a:uLnTx/>
                <a:uFillTx/>
                <a:latin typeface="Calibri" panose="020F0502020204030204"/>
              </a:rPr>
              <a:t>Gode systemer</a:t>
            </a:r>
            <a:endParaRPr lang="nb-NO" noProof="0" dirty="0">
              <a:latin typeface="Calibri" panose="020F0502020204030204"/>
            </a:endParaRPr>
          </a:p>
          <a:p>
            <a:pPr>
              <a:defRPr/>
            </a:pPr>
            <a:r>
              <a:rPr kumimoji="0" lang="nb-NO" b="0" i="0" u="none" strike="noStrike" kern="1200" cap="none" spc="0" normalizeH="0" baseline="0" noProof="0" dirty="0">
                <a:ln>
                  <a:noFill/>
                </a:ln>
                <a:effectLst/>
                <a:uLnTx/>
                <a:uFillTx/>
                <a:latin typeface="Calibri" panose="020F0502020204030204"/>
              </a:rPr>
              <a:t>Kompetanse</a:t>
            </a:r>
            <a:endParaRPr lang="nb-NO" dirty="0">
              <a:latin typeface="Calibri" panose="020F0502020204030204"/>
            </a:endParaRPr>
          </a:p>
          <a:p>
            <a:pPr>
              <a:defRPr/>
            </a:pPr>
            <a:r>
              <a:rPr lang="nb-NO" noProof="0" dirty="0">
                <a:latin typeface="Calibri" panose="020F0502020204030204"/>
              </a:rPr>
              <a:t>D</a:t>
            </a:r>
            <a:r>
              <a:rPr kumimoji="0" lang="nb-NO" b="0" i="0" u="none" strike="noStrike" kern="1200" cap="none" spc="0" normalizeH="0" baseline="0" noProof="0" dirty="0">
                <a:ln>
                  <a:noFill/>
                </a:ln>
                <a:effectLst/>
                <a:uLnTx/>
                <a:uFillTx/>
                <a:latin typeface="Calibri" panose="020F0502020204030204"/>
              </a:rPr>
              <a:t>igitalisering/velferdsteknologi</a:t>
            </a:r>
          </a:p>
          <a:p>
            <a:pPr marL="0" indent="0">
              <a:buNone/>
              <a:defRPr/>
            </a:pPr>
            <a:endParaRPr lang="nb-NO" dirty="0">
              <a:latin typeface="Calibri" panose="020F0502020204030204"/>
            </a:endParaRPr>
          </a:p>
        </p:txBody>
      </p:sp>
      <p:sp>
        <p:nvSpPr>
          <p:cNvPr id="7" name="Tittel 1">
            <a:extLst>
              <a:ext uri="{FF2B5EF4-FFF2-40B4-BE49-F238E27FC236}">
                <a16:creationId xmlns:a16="http://schemas.microsoft.com/office/drawing/2014/main" id="{E8DABAED-41A3-4F14-AD34-839393B91DAF}"/>
              </a:ext>
            </a:extLst>
          </p:cNvPr>
          <p:cNvSpPr>
            <a:spLocks noGrp="1"/>
          </p:cNvSpPr>
          <p:nvPr>
            <p:ph type="title"/>
          </p:nvPr>
        </p:nvSpPr>
        <p:spPr>
          <a:xfrm>
            <a:off x="591320" y="1677864"/>
            <a:ext cx="5334197" cy="733424"/>
          </a:xfrm>
        </p:spPr>
        <p:txBody>
          <a:bodyPr anchor="ctr">
            <a:normAutofit/>
          </a:bodyPr>
          <a:lstStyle/>
          <a:p>
            <a:r>
              <a:rPr lang="nb-NO" sz="4000" b="1" dirty="0"/>
              <a:t>Bygge opp:</a:t>
            </a:r>
            <a:endParaRPr lang="nb-NO" sz="4000" dirty="0"/>
          </a:p>
        </p:txBody>
      </p:sp>
      <p:sp>
        <p:nvSpPr>
          <p:cNvPr id="2" name="TekstSylinder 1">
            <a:extLst>
              <a:ext uri="{FF2B5EF4-FFF2-40B4-BE49-F238E27FC236}">
                <a16:creationId xmlns:a16="http://schemas.microsoft.com/office/drawing/2014/main" id="{D73BE6EB-9D8C-40BA-BA4B-F17298AAA148}"/>
              </a:ext>
            </a:extLst>
          </p:cNvPr>
          <p:cNvSpPr txBox="1"/>
          <p:nvPr/>
        </p:nvSpPr>
        <p:spPr>
          <a:xfrm>
            <a:off x="681037" y="5072122"/>
            <a:ext cx="111641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Konkret betyr dette:</a:t>
            </a:r>
          </a:p>
          <a:p>
            <a:pPr marL="285750" lvl="0" indent="-285750">
              <a:buFont typeface="Arial" panose="020B0604020202020204" pitchFamily="34" charset="0"/>
              <a:buChar char="•"/>
              <a:defRPr/>
            </a:pPr>
            <a:r>
              <a:rPr kumimoji="0" lang="nb-NO" sz="2400" b="0" i="0" u="none" strike="noStrike" kern="1200" cap="none" spc="0" normalizeH="0" baseline="0" noProof="0" dirty="0">
                <a:ln>
                  <a:noFill/>
                </a:ln>
                <a:solidFill>
                  <a:prstClr val="black"/>
                </a:solidFill>
                <a:effectLst/>
                <a:uLnTx/>
                <a:uFillTx/>
                <a:latin typeface="Calibri" panose="020F0502020204030204"/>
              </a:rPr>
              <a:t>Ny praksis med ny oppgavedeling og</a:t>
            </a:r>
            <a:r>
              <a:rPr kumimoji="0" lang="nb-NO" sz="2400" b="0" i="0" u="none" strike="noStrike" kern="1200" cap="none" spc="0" normalizeH="0" noProof="0" dirty="0">
                <a:ln>
                  <a:noFill/>
                </a:ln>
                <a:solidFill>
                  <a:prstClr val="black"/>
                </a:solidFill>
                <a:effectLst/>
                <a:uLnTx/>
                <a:uFillTx/>
                <a:latin typeface="Calibri" panose="020F0502020204030204"/>
              </a:rPr>
              <a:t> </a:t>
            </a:r>
            <a:r>
              <a:rPr kumimoji="0" lang="nb-NO" sz="2400" b="0" i="0" u="none" strike="noStrike" kern="1200" cap="none" spc="0" normalizeH="0" baseline="0" noProof="0" dirty="0">
                <a:ln>
                  <a:noFill/>
                </a:ln>
                <a:solidFill>
                  <a:prstClr val="black"/>
                </a:solidFill>
                <a:effectLst/>
                <a:uLnTx/>
                <a:uFillTx/>
                <a:latin typeface="Calibri" panose="020F0502020204030204"/>
              </a:rPr>
              <a:t>fokus på </a:t>
            </a:r>
            <a:r>
              <a:rPr lang="nb-NO" sz="2400" dirty="0">
                <a:solidFill>
                  <a:prstClr val="black"/>
                </a:solidFill>
              </a:rPr>
              <a:t>kompetanse, og ikke profesjon</a:t>
            </a:r>
            <a:endParaRPr kumimoji="0" lang="nb-NO" sz="2400" b="0" i="0" u="none" strike="noStrike" kern="1200" cap="none" spc="0" normalizeH="0" baseline="0" noProof="0" dirty="0">
              <a:ln>
                <a:noFill/>
              </a:ln>
              <a:solidFill>
                <a:prstClr val="black"/>
              </a:solidFill>
              <a:effectLst/>
              <a:uLnTx/>
              <a:uFillTx/>
              <a:latin typeface="Calibri" panose="020F0502020204030204"/>
            </a:endParaRPr>
          </a:p>
        </p:txBody>
      </p:sp>
      <p:pic>
        <p:nvPicPr>
          <p:cNvPr id="4" name="Bilde 3">
            <a:extLst>
              <a:ext uri="{FF2B5EF4-FFF2-40B4-BE49-F238E27FC236}">
                <a16:creationId xmlns:a16="http://schemas.microsoft.com/office/drawing/2014/main" id="{1E6F671C-B6AB-4495-A50F-BE1F9417A8A6}"/>
              </a:ext>
            </a:extLst>
          </p:cNvPr>
          <p:cNvPicPr>
            <a:picLocks noChangeAspect="1"/>
          </p:cNvPicPr>
          <p:nvPr/>
        </p:nvPicPr>
        <p:blipFill rotWithShape="1">
          <a:blip r:embed="rId2"/>
          <a:srcRect b="1478"/>
          <a:stretch/>
        </p:blipFill>
        <p:spPr>
          <a:xfrm>
            <a:off x="5566015" y="1589506"/>
            <a:ext cx="6279144" cy="2556491"/>
          </a:xfrm>
          <a:prstGeom prst="rect">
            <a:avLst/>
          </a:prstGeom>
        </p:spPr>
      </p:pic>
    </p:spTree>
    <p:extLst>
      <p:ext uri="{BB962C8B-B14F-4D97-AF65-F5344CB8AC3E}">
        <p14:creationId xmlns:p14="http://schemas.microsoft.com/office/powerpoint/2010/main" val="276800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C05DB548-42BD-D9E1-A75D-2AF01293A493}"/>
              </a:ext>
            </a:extLst>
          </p:cNvPr>
          <p:cNvSpPr>
            <a:spLocks noGrp="1"/>
          </p:cNvSpPr>
          <p:nvPr>
            <p:ph type="title"/>
          </p:nvPr>
        </p:nvSpPr>
        <p:spPr>
          <a:xfrm>
            <a:off x="714633" y="148882"/>
            <a:ext cx="5251316" cy="1199471"/>
          </a:xfrm>
        </p:spPr>
        <p:txBody>
          <a:bodyPr>
            <a:normAutofit/>
          </a:bodyPr>
          <a:lstStyle/>
          <a:p>
            <a:r>
              <a:rPr lang="nb-NO" dirty="0"/>
              <a:t>Radikal innovasjon</a:t>
            </a:r>
          </a:p>
        </p:txBody>
      </p:sp>
      <p:sp>
        <p:nvSpPr>
          <p:cNvPr id="3" name="Content Placeholder 2">
            <a:extLst>
              <a:ext uri="{FF2B5EF4-FFF2-40B4-BE49-F238E27FC236}">
                <a16:creationId xmlns:a16="http://schemas.microsoft.com/office/drawing/2014/main" id="{3923A8E5-7643-2F1D-4E3B-8D98650E44FF}"/>
              </a:ext>
            </a:extLst>
          </p:cNvPr>
          <p:cNvSpPr>
            <a:spLocks noGrp="1"/>
          </p:cNvSpPr>
          <p:nvPr>
            <p:ph idx="1"/>
          </p:nvPr>
        </p:nvSpPr>
        <p:spPr>
          <a:xfrm>
            <a:off x="265181" y="1497235"/>
            <a:ext cx="7017679" cy="5360765"/>
          </a:xfrm>
        </p:spPr>
        <p:txBody>
          <a:bodyPr vert="horz" lIns="91440" tIns="45720" rIns="91440" bIns="45720" rtlCol="0" anchor="t">
            <a:noAutofit/>
          </a:bodyPr>
          <a:lstStyle/>
          <a:p>
            <a:r>
              <a:rPr lang="nb-NO" sz="2400" dirty="0"/>
              <a:t>Innovasjon</a:t>
            </a:r>
            <a:r>
              <a:rPr lang="nb-NO" sz="2400" dirty="0">
                <a:ea typeface="+mn-lt"/>
                <a:cs typeface="+mn-lt"/>
              </a:rPr>
              <a:t> er synonymt med </a:t>
            </a:r>
            <a:r>
              <a:rPr lang="nb-NO" sz="2400" u="sng" dirty="0">
                <a:ea typeface="+mn-lt"/>
                <a:cs typeface="+mn-lt"/>
              </a:rPr>
              <a:t>sosial endring</a:t>
            </a:r>
            <a:r>
              <a:rPr lang="nb-NO" sz="2400" dirty="0">
                <a:ea typeface="+mn-lt"/>
                <a:cs typeface="+mn-lt"/>
              </a:rPr>
              <a:t>, og skillet mellom inkrementell og radikal innovasjon går på graden av endring. </a:t>
            </a:r>
          </a:p>
          <a:p>
            <a:pPr marL="0" indent="0">
              <a:buNone/>
            </a:pPr>
            <a:endParaRPr lang="nb-NO" sz="2400" dirty="0">
              <a:ea typeface="+mn-lt"/>
              <a:cs typeface="+mn-lt"/>
            </a:endParaRPr>
          </a:p>
          <a:p>
            <a:r>
              <a:rPr lang="nb-NO" sz="2400" dirty="0">
                <a:ea typeface="+mn-lt"/>
                <a:cs typeface="+mn-lt"/>
              </a:rPr>
              <a:t>Radikale omstillinger skjer gjerne gjennom kriser når kommunen har kniven på strupen, og endring blir et spørsmål om fortsatt eksistens. Da gjerne som kaotiske og smertefulle prosesser med dårlig medvirkning og lite forutsigbarhet.</a:t>
            </a:r>
          </a:p>
          <a:p>
            <a:endParaRPr lang="nb-NO" sz="2400" dirty="0"/>
          </a:p>
          <a:p>
            <a:pPr marL="0" indent="0">
              <a:buNone/>
            </a:pPr>
            <a:r>
              <a:rPr lang="nb-NO" sz="2400" dirty="0"/>
              <a:t>Hvor mye må vi kjøre kommunen «i grøfta" før vi endrer oss? </a:t>
            </a:r>
          </a:p>
          <a:p>
            <a:pPr marL="0" indent="0">
              <a:buNone/>
            </a:pPr>
            <a:r>
              <a:rPr lang="nb-NO" b="1" dirty="0"/>
              <a:t>Er det ikke bedre å ha handlingsrom?</a:t>
            </a:r>
          </a:p>
        </p:txBody>
      </p:sp>
      <p:pic>
        <p:nvPicPr>
          <p:cNvPr id="4" name="Picture 3" descr="A body of water with snow and trees&#10;&#10;Description automatically generated">
            <a:extLst>
              <a:ext uri="{FF2B5EF4-FFF2-40B4-BE49-F238E27FC236}">
                <a16:creationId xmlns:a16="http://schemas.microsoft.com/office/drawing/2014/main" id="{84162491-84A0-23B4-876B-57A7AB2CD241}"/>
              </a:ext>
            </a:extLst>
          </p:cNvPr>
          <p:cNvPicPr>
            <a:picLocks noChangeAspect="1"/>
          </p:cNvPicPr>
          <p:nvPr/>
        </p:nvPicPr>
        <p:blipFill rotWithShape="1">
          <a:blip r:embed="rId2"/>
          <a:srcRect l="14207" r="20583"/>
          <a:stretch/>
        </p:blipFill>
        <p:spPr>
          <a:xfrm>
            <a:off x="7387549" y="10"/>
            <a:ext cx="480445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Rektangel 4">
            <a:extLst>
              <a:ext uri="{FF2B5EF4-FFF2-40B4-BE49-F238E27FC236}">
                <a16:creationId xmlns:a16="http://schemas.microsoft.com/office/drawing/2014/main" id="{CD90B78C-A4D8-4A6F-8E71-DF6217A12F17}"/>
              </a:ext>
            </a:extLst>
          </p:cNvPr>
          <p:cNvSpPr/>
          <p:nvPr/>
        </p:nvSpPr>
        <p:spPr>
          <a:xfrm>
            <a:off x="5864765" y="335270"/>
            <a:ext cx="2836189" cy="379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Morten Dyrstad i Lofotrådet</a:t>
            </a:r>
          </a:p>
        </p:txBody>
      </p:sp>
    </p:spTree>
    <p:extLst>
      <p:ext uri="{BB962C8B-B14F-4D97-AF65-F5344CB8AC3E}">
        <p14:creationId xmlns:p14="http://schemas.microsoft.com/office/powerpoint/2010/main" val="309076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C512A5-9CAF-E751-D027-969B4FDABF86}"/>
              </a:ext>
            </a:extLst>
          </p:cNvPr>
          <p:cNvSpPr>
            <a:spLocks noGrp="1"/>
          </p:cNvSpPr>
          <p:nvPr>
            <p:ph type="title"/>
          </p:nvPr>
        </p:nvSpPr>
        <p:spPr>
          <a:xfrm>
            <a:off x="838200" y="365125"/>
            <a:ext cx="10515600" cy="696509"/>
          </a:xfrm>
        </p:spPr>
        <p:txBody>
          <a:bodyPr>
            <a:normAutofit/>
          </a:bodyPr>
          <a:lstStyle/>
          <a:p>
            <a:r>
              <a:rPr lang="nb-NO" sz="3600" dirty="0"/>
              <a:t>Redusert omstillingskraft</a:t>
            </a:r>
          </a:p>
        </p:txBody>
      </p:sp>
      <p:sp>
        <p:nvSpPr>
          <p:cNvPr id="3" name="Plassholder for innhold 2">
            <a:extLst>
              <a:ext uri="{FF2B5EF4-FFF2-40B4-BE49-F238E27FC236}">
                <a16:creationId xmlns:a16="http://schemas.microsoft.com/office/drawing/2014/main" id="{4BEBE135-BA36-BE5D-7914-908E41A745B7}"/>
              </a:ext>
            </a:extLst>
          </p:cNvPr>
          <p:cNvSpPr>
            <a:spLocks noGrp="1"/>
          </p:cNvSpPr>
          <p:nvPr>
            <p:ph idx="1"/>
          </p:nvPr>
        </p:nvSpPr>
        <p:spPr>
          <a:xfrm>
            <a:off x="636722" y="2756895"/>
            <a:ext cx="10515600" cy="3735980"/>
          </a:xfrm>
        </p:spPr>
        <p:txBody>
          <a:bodyPr>
            <a:normAutofit lnSpcReduction="10000"/>
          </a:bodyPr>
          <a:lstStyle/>
          <a:p>
            <a:pPr>
              <a:buFontTx/>
              <a:buChar char="-"/>
            </a:pPr>
            <a:r>
              <a:rPr lang="nb-NO" dirty="0"/>
              <a:t>Rekruttering</a:t>
            </a:r>
          </a:p>
          <a:p>
            <a:pPr>
              <a:buFontTx/>
              <a:buChar char="-"/>
            </a:pPr>
            <a:r>
              <a:rPr lang="nb-NO" dirty="0"/>
              <a:t>Sykefravær</a:t>
            </a:r>
          </a:p>
          <a:p>
            <a:pPr>
              <a:buFontTx/>
              <a:buChar char="-"/>
            </a:pPr>
            <a:r>
              <a:rPr lang="nb-NO" dirty="0"/>
              <a:t>Tilgang kompetanse</a:t>
            </a:r>
          </a:p>
          <a:p>
            <a:pPr>
              <a:buFontTx/>
              <a:buChar char="-"/>
            </a:pPr>
            <a:r>
              <a:rPr lang="nb-NO" dirty="0"/>
              <a:t>Tid og mulighet til medvirke</a:t>
            </a:r>
          </a:p>
          <a:p>
            <a:pPr>
              <a:buFontTx/>
              <a:buChar char="-"/>
            </a:pPr>
            <a:r>
              <a:rPr lang="nb-NO" dirty="0"/>
              <a:t>Forståelse for endring- informasjon/kommunikasjon</a:t>
            </a:r>
          </a:p>
          <a:p>
            <a:pPr>
              <a:buFontTx/>
              <a:buChar char="-"/>
            </a:pPr>
            <a:r>
              <a:rPr lang="nb-NO" dirty="0"/>
              <a:t>Opplæring - revidering rutiner og internkontroll</a:t>
            </a:r>
          </a:p>
          <a:p>
            <a:pPr>
              <a:buFontTx/>
              <a:buChar char="-"/>
            </a:pPr>
            <a:r>
              <a:rPr lang="nb-NO" dirty="0"/>
              <a:t>Endringsvilje</a:t>
            </a:r>
          </a:p>
          <a:p>
            <a:pPr>
              <a:buFontTx/>
              <a:buChar char="-"/>
            </a:pPr>
            <a:r>
              <a:rPr lang="nb-NO" dirty="0"/>
              <a:t>Annet</a:t>
            </a:r>
          </a:p>
          <a:p>
            <a:endParaRPr lang="nb-NO" dirty="0"/>
          </a:p>
        </p:txBody>
      </p:sp>
      <p:sp>
        <p:nvSpPr>
          <p:cNvPr id="5" name="TekstSylinder 4">
            <a:extLst>
              <a:ext uri="{FF2B5EF4-FFF2-40B4-BE49-F238E27FC236}">
                <a16:creationId xmlns:a16="http://schemas.microsoft.com/office/drawing/2014/main" id="{75F156A2-C10A-41B9-BE00-7551EDC98C42}"/>
              </a:ext>
            </a:extLst>
          </p:cNvPr>
          <p:cNvSpPr txBox="1"/>
          <p:nvPr/>
        </p:nvSpPr>
        <p:spPr>
          <a:xfrm>
            <a:off x="340963" y="1172221"/>
            <a:ext cx="11313761" cy="1366528"/>
          </a:xfrm>
          <a:prstGeom prst="rect">
            <a:avLst/>
          </a:prstGeom>
          <a:noFill/>
        </p:spPr>
        <p:txBody>
          <a:bodyPr wrap="square">
            <a:spAutoFit/>
          </a:bodyPr>
          <a:lstStyle/>
          <a:p>
            <a:pPr lvl="0">
              <a:lnSpc>
                <a:spcPct val="90000"/>
              </a:lnSpc>
              <a:spcBef>
                <a:spcPts val="1000"/>
              </a:spcBef>
              <a:defRPr/>
            </a:pPr>
            <a:r>
              <a:rPr kumimoji="0" lang="nb-NO" sz="3600" b="0" i="0" u="none" strike="noStrike" kern="1200" cap="none" spc="0" normalizeH="0" baseline="0" noProof="0" dirty="0">
                <a:ln>
                  <a:noFill/>
                </a:ln>
                <a:solidFill>
                  <a:srgbClr val="FF0000"/>
                </a:solidFill>
                <a:effectLst/>
                <a:uLnTx/>
                <a:uFillTx/>
                <a:latin typeface="Calibri" panose="020F0502020204030204"/>
                <a:ea typeface="+mn-ea"/>
                <a:cs typeface="+mn-cs"/>
              </a:rPr>
              <a:t>«God planlegging er ingen garanti for å lykkes! Det vil alltid oppstå uforutsette hendelser» </a:t>
            </a:r>
            <a:r>
              <a:rPr lang="nb-NO" dirty="0">
                <a:solidFill>
                  <a:srgbClr val="FF0000"/>
                </a:solidFill>
              </a:rPr>
              <a:t>(Stensaker, 2026)</a:t>
            </a:r>
            <a:r>
              <a:rPr kumimoji="0" lang="nb-NO" b="0" i="0"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nb-NO"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Ellipse 6">
            <a:extLst>
              <a:ext uri="{FF2B5EF4-FFF2-40B4-BE49-F238E27FC236}">
                <a16:creationId xmlns:a16="http://schemas.microsoft.com/office/drawing/2014/main" id="{697AF355-E2BD-4E13-BC14-2695ADB4B0A2}"/>
              </a:ext>
            </a:extLst>
          </p:cNvPr>
          <p:cNvSpPr/>
          <p:nvPr/>
        </p:nvSpPr>
        <p:spPr>
          <a:xfrm rot="185643">
            <a:off x="8090116" y="2456481"/>
            <a:ext cx="2836189" cy="167381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Krever kapasitet!</a:t>
            </a:r>
          </a:p>
        </p:txBody>
      </p:sp>
    </p:spTree>
    <p:extLst>
      <p:ext uri="{BB962C8B-B14F-4D97-AF65-F5344CB8AC3E}">
        <p14:creationId xmlns:p14="http://schemas.microsoft.com/office/powerpoint/2010/main" val="121425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8DCB80-0FC1-18DF-D6BE-EF02A020D410}"/>
              </a:ext>
            </a:extLst>
          </p:cNvPr>
          <p:cNvSpPr>
            <a:spLocks noGrp="1"/>
          </p:cNvSpPr>
          <p:nvPr>
            <p:ph type="title"/>
          </p:nvPr>
        </p:nvSpPr>
        <p:spPr>
          <a:xfrm>
            <a:off x="838200" y="365125"/>
            <a:ext cx="11593530" cy="1325563"/>
          </a:xfrm>
        </p:spPr>
        <p:txBody>
          <a:bodyPr>
            <a:normAutofit fontScale="90000"/>
          </a:bodyPr>
          <a:lstStyle/>
          <a:p>
            <a:r>
              <a:rPr lang="nb-NO" sz="4400" dirty="0">
                <a:latin typeface="+mj-lt"/>
              </a:rPr>
              <a:t>Arbeidspakke 2. «Ressursstyring, ledelse og internkontroll»</a:t>
            </a:r>
            <a:br>
              <a:rPr lang="nb-NO" sz="4400" dirty="0">
                <a:latin typeface="+mj-lt"/>
              </a:rPr>
            </a:br>
            <a:endParaRPr lang="nb-NO" dirty="0"/>
          </a:p>
        </p:txBody>
      </p:sp>
      <p:pic>
        <p:nvPicPr>
          <p:cNvPr id="4" name="Plassholder for innhold 3">
            <a:extLst>
              <a:ext uri="{FF2B5EF4-FFF2-40B4-BE49-F238E27FC236}">
                <a16:creationId xmlns:a16="http://schemas.microsoft.com/office/drawing/2014/main" id="{F9C56D84-A031-38FE-03C6-17181E3BE430}"/>
              </a:ext>
            </a:extLst>
          </p:cNvPr>
          <p:cNvPicPr>
            <a:picLocks noGrp="1" noChangeAspect="1"/>
          </p:cNvPicPr>
          <p:nvPr>
            <p:ph idx="1"/>
          </p:nvPr>
        </p:nvPicPr>
        <p:blipFill>
          <a:blip r:embed="rId2"/>
          <a:stretch>
            <a:fillRect/>
          </a:stretch>
        </p:blipFill>
        <p:spPr>
          <a:xfrm>
            <a:off x="1420128" y="1355331"/>
            <a:ext cx="9351744" cy="5502669"/>
          </a:xfrm>
          <a:prstGeom prst="rect">
            <a:avLst/>
          </a:prstGeom>
        </p:spPr>
      </p:pic>
      <p:sp>
        <p:nvSpPr>
          <p:cNvPr id="5" name="Ellipse 4">
            <a:extLst>
              <a:ext uri="{FF2B5EF4-FFF2-40B4-BE49-F238E27FC236}">
                <a16:creationId xmlns:a16="http://schemas.microsoft.com/office/drawing/2014/main" id="{220B454F-4D32-ADDD-2141-9F63553E552F}"/>
              </a:ext>
            </a:extLst>
          </p:cNvPr>
          <p:cNvSpPr/>
          <p:nvPr/>
        </p:nvSpPr>
        <p:spPr>
          <a:xfrm>
            <a:off x="7664520" y="4613097"/>
            <a:ext cx="3689279" cy="2244903"/>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0222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472AD63-D818-B578-3822-99293EA534C6}"/>
              </a:ext>
            </a:extLst>
          </p:cNvPr>
          <p:cNvSpPr>
            <a:spLocks noGrp="1"/>
          </p:cNvSpPr>
          <p:nvPr>
            <p:ph type="title"/>
          </p:nvPr>
        </p:nvSpPr>
        <p:spPr/>
        <p:txBody>
          <a:bodyPr/>
          <a:lstStyle/>
          <a:p>
            <a:endParaRPr lang="nb-NO"/>
          </a:p>
        </p:txBody>
      </p:sp>
      <p:sp>
        <p:nvSpPr>
          <p:cNvPr id="6" name="Undertittel 5">
            <a:extLst>
              <a:ext uri="{FF2B5EF4-FFF2-40B4-BE49-F238E27FC236}">
                <a16:creationId xmlns:a16="http://schemas.microsoft.com/office/drawing/2014/main" id="{CED7100D-87E3-21C6-0E27-BC9DABA14802}"/>
              </a:ext>
            </a:extLst>
          </p:cNvPr>
          <p:cNvSpPr>
            <a:spLocks noGrp="1"/>
          </p:cNvSpPr>
          <p:nvPr>
            <p:ph type="subTitle" idx="1"/>
          </p:nvPr>
        </p:nvSpPr>
        <p:spPr/>
        <p:txBody>
          <a:bodyPr/>
          <a:lstStyle/>
          <a:p>
            <a:endParaRPr lang="nb-NO"/>
          </a:p>
        </p:txBody>
      </p:sp>
      <p:pic>
        <p:nvPicPr>
          <p:cNvPr id="8" name="Bilde 7">
            <a:extLst>
              <a:ext uri="{FF2B5EF4-FFF2-40B4-BE49-F238E27FC236}">
                <a16:creationId xmlns:a16="http://schemas.microsoft.com/office/drawing/2014/main" id="{894D8769-57F5-A209-A044-FC595547F4C0}"/>
              </a:ext>
            </a:extLst>
          </p:cNvPr>
          <p:cNvPicPr>
            <a:picLocks noChangeAspect="1"/>
          </p:cNvPicPr>
          <p:nvPr/>
        </p:nvPicPr>
        <p:blipFill>
          <a:blip r:embed="rId3"/>
          <a:stretch>
            <a:fillRect/>
          </a:stretch>
        </p:blipFill>
        <p:spPr>
          <a:xfrm>
            <a:off x="1086646" y="0"/>
            <a:ext cx="10018707" cy="6858000"/>
          </a:xfrm>
          <a:prstGeom prst="rect">
            <a:avLst/>
          </a:prstGeom>
        </p:spPr>
      </p:pic>
      <p:sp>
        <p:nvSpPr>
          <p:cNvPr id="9" name="TekstSylinder 8">
            <a:extLst>
              <a:ext uri="{FF2B5EF4-FFF2-40B4-BE49-F238E27FC236}">
                <a16:creationId xmlns:a16="http://schemas.microsoft.com/office/drawing/2014/main" id="{0790C544-FEDD-0201-BE62-70B3EECDC939}"/>
              </a:ext>
            </a:extLst>
          </p:cNvPr>
          <p:cNvSpPr txBox="1"/>
          <p:nvPr/>
        </p:nvSpPr>
        <p:spPr>
          <a:xfrm>
            <a:off x="6479931" y="3235569"/>
            <a:ext cx="4809392" cy="914400"/>
          </a:xfrm>
          <a:prstGeom prst="rect">
            <a:avLst/>
          </a:prstGeom>
        </p:spPr>
        <p:txBody>
          <a:bodyPr vert="horz" wrap="none" lIns="91440" tIns="45720" rIns="91440" bIns="45720" rtlCol="0" anchor="t">
            <a:noAutofit/>
          </a:bodyPr>
          <a:lstStyle/>
          <a:p>
            <a:pPr algn="l">
              <a:lnSpc>
                <a:spcPct val="120000"/>
              </a:lnSpc>
              <a:spcBef>
                <a:spcPts val="1200"/>
              </a:spcBef>
            </a:pPr>
            <a:endParaRPr lang="nb-NO" sz="1000" b="0" dirty="0">
              <a:solidFill>
                <a:prstClr val="black"/>
              </a:solidFill>
              <a:latin typeface="Montserrat" pitchFamily="2" charset="77"/>
            </a:endParaRPr>
          </a:p>
        </p:txBody>
      </p:sp>
      <p:sp>
        <p:nvSpPr>
          <p:cNvPr id="10" name="TekstSylinder 9">
            <a:extLst>
              <a:ext uri="{FF2B5EF4-FFF2-40B4-BE49-F238E27FC236}">
                <a16:creationId xmlns:a16="http://schemas.microsoft.com/office/drawing/2014/main" id="{1B7535E2-39EC-ACCC-BB37-93DEAEDFDB77}"/>
              </a:ext>
            </a:extLst>
          </p:cNvPr>
          <p:cNvSpPr txBox="1"/>
          <p:nvPr/>
        </p:nvSpPr>
        <p:spPr>
          <a:xfrm>
            <a:off x="6910754" y="2497015"/>
            <a:ext cx="914400" cy="914400"/>
          </a:xfrm>
          <a:prstGeom prst="rect">
            <a:avLst/>
          </a:prstGeom>
        </p:spPr>
        <p:txBody>
          <a:bodyPr vert="horz" wrap="none" lIns="91440" tIns="45720" rIns="91440" bIns="45720" rtlCol="0" anchor="t">
            <a:noAutofit/>
          </a:bodyPr>
          <a:lstStyle/>
          <a:p>
            <a:pPr algn="l">
              <a:lnSpc>
                <a:spcPct val="120000"/>
              </a:lnSpc>
              <a:spcBef>
                <a:spcPts val="1200"/>
              </a:spcBef>
            </a:pPr>
            <a:endParaRPr lang="nb-NO" sz="1000" b="0" dirty="0">
              <a:solidFill>
                <a:prstClr val="black"/>
              </a:solidFill>
              <a:latin typeface="Montserrat" pitchFamily="2" charset="77"/>
            </a:endParaRPr>
          </a:p>
        </p:txBody>
      </p:sp>
    </p:spTree>
    <p:extLst>
      <p:ext uri="{BB962C8B-B14F-4D97-AF65-F5344CB8AC3E}">
        <p14:creationId xmlns:p14="http://schemas.microsoft.com/office/powerpoint/2010/main" val="29865752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A7BE11-1B1D-4410-8A4B-487F92C97210}"/>
              </a:ext>
            </a:extLst>
          </p:cNvPr>
          <p:cNvSpPr>
            <a:spLocks noGrp="1"/>
          </p:cNvSpPr>
          <p:nvPr>
            <p:ph type="title"/>
          </p:nvPr>
        </p:nvSpPr>
        <p:spPr/>
        <p:txBody>
          <a:bodyPr/>
          <a:lstStyle/>
          <a:p>
            <a:endParaRPr lang="nb-NO"/>
          </a:p>
        </p:txBody>
      </p:sp>
      <p:pic>
        <p:nvPicPr>
          <p:cNvPr id="4" name="Plassholder for innhold 3">
            <a:extLst>
              <a:ext uri="{FF2B5EF4-FFF2-40B4-BE49-F238E27FC236}">
                <a16:creationId xmlns:a16="http://schemas.microsoft.com/office/drawing/2014/main" id="{D2195FD9-D1CE-4EB3-B5A8-295AA4BF4EEB}"/>
              </a:ext>
            </a:extLst>
          </p:cNvPr>
          <p:cNvPicPr>
            <a:picLocks noGrp="1" noChangeAspect="1"/>
          </p:cNvPicPr>
          <p:nvPr>
            <p:ph idx="1"/>
          </p:nvPr>
        </p:nvPicPr>
        <p:blipFill>
          <a:blip r:embed="rId2"/>
          <a:stretch>
            <a:fillRect/>
          </a:stretch>
        </p:blipFill>
        <p:spPr>
          <a:xfrm>
            <a:off x="398929" y="89688"/>
            <a:ext cx="11300012" cy="3202000"/>
          </a:xfrm>
          <a:prstGeom prst="rect">
            <a:avLst/>
          </a:prstGeom>
        </p:spPr>
      </p:pic>
      <p:sp>
        <p:nvSpPr>
          <p:cNvPr id="6" name="TekstSylinder 5">
            <a:extLst>
              <a:ext uri="{FF2B5EF4-FFF2-40B4-BE49-F238E27FC236}">
                <a16:creationId xmlns:a16="http://schemas.microsoft.com/office/drawing/2014/main" id="{E6B03C5A-0626-4406-833C-F9489EEC4432}"/>
              </a:ext>
            </a:extLst>
          </p:cNvPr>
          <p:cNvSpPr txBox="1"/>
          <p:nvPr/>
        </p:nvSpPr>
        <p:spPr>
          <a:xfrm>
            <a:off x="838200" y="3957611"/>
            <a:ext cx="6096000" cy="239552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Rekruttere sykepleiere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Velferdsteknologi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Øke kompetansen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Definere natt-tjenesten i hjemmet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Oppgavedeling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Helhetlig kvalitet- og forbedringsarbeid</a:t>
            </a:r>
          </a:p>
        </p:txBody>
      </p:sp>
      <p:sp>
        <p:nvSpPr>
          <p:cNvPr id="8" name="TekstSylinder 7">
            <a:extLst>
              <a:ext uri="{FF2B5EF4-FFF2-40B4-BE49-F238E27FC236}">
                <a16:creationId xmlns:a16="http://schemas.microsoft.com/office/drawing/2014/main" id="{341A9DFF-5E50-4733-9C9E-89923D192F90}"/>
              </a:ext>
            </a:extLst>
          </p:cNvPr>
          <p:cNvSpPr txBox="1"/>
          <p:nvPr/>
        </p:nvSpPr>
        <p:spPr>
          <a:xfrm>
            <a:off x="6048935" y="3957611"/>
            <a:ext cx="6096000" cy="226728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Innkjøp av nødvendig hjelpemidler/utstyr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Bruke KAD i større grad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Tilpasse arealbruk av sykehjemmet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Dreining av tjenesten fra institusjon til hjemmebasert omsorg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Gjennomgang tildelingskriterier (Lofoten)</a:t>
            </a:r>
          </a:p>
        </p:txBody>
      </p:sp>
      <p:sp>
        <p:nvSpPr>
          <p:cNvPr id="3" name="TekstSylinder 2">
            <a:extLst>
              <a:ext uri="{FF2B5EF4-FFF2-40B4-BE49-F238E27FC236}">
                <a16:creationId xmlns:a16="http://schemas.microsoft.com/office/drawing/2014/main" id="{305E9A1D-FC31-4044-95DA-E8FE86395048}"/>
              </a:ext>
            </a:extLst>
          </p:cNvPr>
          <p:cNvSpPr txBox="1"/>
          <p:nvPr/>
        </p:nvSpPr>
        <p:spPr>
          <a:xfrm flipH="1">
            <a:off x="2536668" y="3291688"/>
            <a:ext cx="31494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Tiltak fra ROS</a:t>
            </a:r>
          </a:p>
        </p:txBody>
      </p:sp>
    </p:spTree>
    <p:extLst>
      <p:ext uri="{BB962C8B-B14F-4D97-AF65-F5344CB8AC3E}">
        <p14:creationId xmlns:p14="http://schemas.microsoft.com/office/powerpoint/2010/main" val="219168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am Integration Document" ma:contentTypeID="0x0101009189AB5D3D2647B580F011DA2F356FB200D12A565C802A0B4A9100C313A13D1C70" ma:contentTypeVersion="16" ma:contentTypeDescription="Create a new document." ma:contentTypeScope="" ma:versionID="b501230d3564351e188b0481270d5ce8">
  <xsd:schema xmlns:xsd="http://www.w3.org/2001/XMLSchema" xmlns:xs="http://www.w3.org/2001/XMLSchema" xmlns:p="http://schemas.microsoft.com/office/2006/metadata/properties" xmlns:ns2="e628add4-515d-412d-bbdf-f68127d33248" xmlns:ns3="05a21de5-25e8-4fa5-b142-67f1a6cc842e" targetNamespace="http://schemas.microsoft.com/office/2006/metadata/properties" ma:root="true" ma:fieldsID="e0a1d2189906361e1f162e3177b0e3db" ns2:_="" ns3:_="">
    <xsd:import namespace="e628add4-515d-412d-bbdf-f68127d33248"/>
    <xsd:import namespace="05a21de5-25e8-4fa5-b142-67f1a6cc84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add4-515d-412d-bbdf-f68127d33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5d298e1-810f-4711-8be9-ef4702f2a38a"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a21de5-25e8-4fa5-b142-67f1a6cc84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cca7ece-5fec-478e-b917-dbfeb7e972cd}" ma:internalName="TaxCatchAll" ma:showField="CatchAllData" ma:web="05a21de5-25e8-4fa5-b142-67f1a6cc84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5a21de5-25e8-4fa5-b142-67f1a6cc842e"/>
    <lcf76f155ced4ddcb4097134ff3c332f xmlns="e628add4-515d-412d-bbdf-f68127d3324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24BB76-E53A-4466-912C-EB71E9D43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8add4-515d-412d-bbdf-f68127d33248"/>
    <ds:schemaRef ds:uri="05a21de5-25e8-4fa5-b142-67f1a6cc8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F9FD48-F400-4D71-86BD-C400F4D42DC9}">
  <ds:schemaRefs>
    <ds:schemaRef ds:uri="e628add4-515d-412d-bbdf-f68127d33248"/>
    <ds:schemaRef ds:uri="http://purl.org/dc/elements/1.1/"/>
    <ds:schemaRef ds:uri="http://schemas.microsoft.com/office/2006/metadata/properties"/>
    <ds:schemaRef ds:uri="05a21de5-25e8-4fa5-b142-67f1a6cc842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BD61C92-3481-48B8-9C5E-D21605C26E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239</TotalTime>
  <Words>1243</Words>
  <Application>Microsoft Office PowerPoint</Application>
  <PresentationFormat>Widescreen</PresentationFormat>
  <Paragraphs>168</Paragraphs>
  <Slides>20</Slides>
  <Notes>1</Notes>
  <HiddenSlides>0</HiddenSlides>
  <MMClips>0</MMClips>
  <ScaleCrop>false</ScaleCrop>
  <HeadingPairs>
    <vt:vector size="6" baseType="variant">
      <vt:variant>
        <vt:lpstr>Brukte skrifter</vt:lpstr>
      </vt:variant>
      <vt:variant>
        <vt:i4>9</vt:i4>
      </vt:variant>
      <vt:variant>
        <vt:lpstr>Tema</vt:lpstr>
      </vt:variant>
      <vt:variant>
        <vt:i4>2</vt:i4>
      </vt:variant>
      <vt:variant>
        <vt:lpstr>Lysbildetitler</vt:lpstr>
      </vt:variant>
      <vt:variant>
        <vt:i4>20</vt:i4>
      </vt:variant>
    </vt:vector>
  </HeadingPairs>
  <TitlesOfParts>
    <vt:vector size="31" baseType="lpstr">
      <vt:lpstr>Aptos</vt:lpstr>
      <vt:lpstr>Aptos Display</vt:lpstr>
      <vt:lpstr>Arial</vt:lpstr>
      <vt:lpstr>Calibri</vt:lpstr>
      <vt:lpstr>Calibri Light</vt:lpstr>
      <vt:lpstr>Courier New</vt:lpstr>
      <vt:lpstr>Montserrat</vt:lpstr>
      <vt:lpstr>STIXGeneral-Regular</vt:lpstr>
      <vt:lpstr>Wingdings</vt:lpstr>
      <vt:lpstr>Office-tema</vt:lpstr>
      <vt:lpstr>office theme</vt:lpstr>
      <vt:lpstr>«Et bærekraftig Moskenes» - status delprosjekt HO</vt:lpstr>
      <vt:lpstr>Hvor står vi i omstillingsprosessen?</vt:lpstr>
      <vt:lpstr>PowerPoint-presentasjon</vt:lpstr>
      <vt:lpstr>Bygge opp:</vt:lpstr>
      <vt:lpstr>Radikal innovasjon</vt:lpstr>
      <vt:lpstr>Redusert omstillingskraft</vt:lpstr>
      <vt:lpstr>Arbeidspakke 2. «Ressursstyring, ledelse og internkontroll» </vt:lpstr>
      <vt:lpstr>PowerPoint-presentasjon</vt:lpstr>
      <vt:lpstr>PowerPoint-presentasjon</vt:lpstr>
      <vt:lpstr>Fire delmål (arbeidspakke 2)</vt:lpstr>
      <vt:lpstr>Delmål 1. Utarbeide kompetanse og rekrutteringsplan og gjennomføre systematisk kompetanseheving av ansatte i pleie og omsorg </vt:lpstr>
      <vt:lpstr>Delmål 2. Utvikle og forankre metode for helhetlig kvalitet og forbedringsarbeid i pleie og omsorg med ansvar for revidering av interne rutiner og prosedyrer</vt:lpstr>
      <vt:lpstr>Delmål 3. Gjennomføre ny ansvar- og oppgavedeling og alternativ ressursstyring og bruk av kompetanse i pleie og omsorg </vt:lpstr>
      <vt:lpstr>Delmål 4. Digitalisering og teknologi- ta i bruk trygghetsteknologi som bidrar til økt mestring hos innbyggere, samt bidrar til å frigi tid og øke ansatte kapasitet til pasientrelatert arbeid</vt:lpstr>
      <vt:lpstr>Framdriftsplan </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bærekraftig Moskenes» status delprosjekt Helse og omsorg</dc:title>
  <dc:creator>Kristiansen, Margrethe</dc:creator>
  <cp:lastModifiedBy>Bente Anita Solås</cp:lastModifiedBy>
  <cp:revision>7</cp:revision>
  <dcterms:created xsi:type="dcterms:W3CDTF">2024-04-15T17:19:20Z</dcterms:created>
  <dcterms:modified xsi:type="dcterms:W3CDTF">2024-04-17T09:39:24Z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0x0101009189AB5D3D2647B580F011DA2F356FB200D12A565C802A0B4A9100C313A13D1C70</vt:lpwstr>
  </property>
</Properties>
</file>